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8" r:id="rId4"/>
    <p:sldId id="291" r:id="rId5"/>
    <p:sldId id="290" r:id="rId6"/>
    <p:sldId id="284" r:id="rId7"/>
    <p:sldId id="289" r:id="rId8"/>
    <p:sldId id="275" r:id="rId9"/>
    <p:sldId id="273" r:id="rId10"/>
    <p:sldId id="272" r:id="rId11"/>
    <p:sldId id="274" r:id="rId12"/>
    <p:sldId id="278" r:id="rId13"/>
    <p:sldId id="285" r:id="rId14"/>
    <p:sldId id="292" r:id="rId15"/>
    <p:sldId id="293" r:id="rId16"/>
    <p:sldId id="295" r:id="rId17"/>
    <p:sldId id="294" r:id="rId18"/>
    <p:sldId id="281" r:id="rId19"/>
    <p:sldId id="282" r:id="rId20"/>
    <p:sldId id="283" r:id="rId21"/>
    <p:sldId id="286" r:id="rId22"/>
    <p:sldId id="296" r:id="rId23"/>
    <p:sldId id="262" r:id="rId24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BE"/>
    <a:srgbClr val="007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6327"/>
  </p:normalViewPr>
  <p:slideViewPr>
    <p:cSldViewPr snapToGrid="0" snapToObjects="1">
      <p:cViewPr varScale="1">
        <p:scale>
          <a:sx n="164" d="100"/>
          <a:sy n="164" d="100"/>
        </p:scale>
        <p:origin x="17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8E8C2-6A9C-0145-A8E7-227B12A7F461}" type="datetimeFigureOut">
              <a:rPr lang="en-CH" smtClean="0"/>
              <a:t>09/19/2022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E67D-E97A-3245-B39C-0CC9A1A274FD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90994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chart&#10;&#10;Description automatically generated">
            <a:extLst>
              <a:ext uri="{FF2B5EF4-FFF2-40B4-BE49-F238E27FC236}">
                <a16:creationId xmlns:a16="http://schemas.microsoft.com/office/drawing/2014/main" id="{73E8F46A-F33B-5146-B061-46E6AD02FC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65" b="206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D45EC4F-2F83-5641-B922-9C3E90959A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6464" y="1631203"/>
            <a:ext cx="3125015" cy="2452375"/>
          </a:xfrm>
        </p:spPr>
        <p:txBody>
          <a:bodyPr anchor="t">
            <a:noAutofit/>
          </a:bodyPr>
          <a:lstStyle>
            <a:lvl1pPr algn="l">
              <a:defRPr sz="2800" b="1" i="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 dirty="0"/>
              <a:t>FÜR SAUBERES</a:t>
            </a:r>
            <a:br>
              <a:rPr lang="en-US" dirty="0"/>
            </a:br>
            <a:r>
              <a:rPr lang="en-US" dirty="0"/>
              <a:t>WASSER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UND DIE </a:t>
            </a:r>
            <a:br>
              <a:rPr lang="en-US" dirty="0"/>
            </a:br>
            <a:r>
              <a:rPr lang="en-US" dirty="0"/>
              <a:t>ANLAGEN DAZU</a:t>
            </a:r>
            <a:endParaRPr lang="en-CH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AB10B4-31B3-994B-951C-20647CE116B8}"/>
              </a:ext>
            </a:extLst>
          </p:cNvPr>
          <p:cNvSpPr/>
          <p:nvPr userDrawn="1"/>
        </p:nvSpPr>
        <p:spPr>
          <a:xfrm>
            <a:off x="744614" y="6151197"/>
            <a:ext cx="10997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dirty="0" err="1">
                <a:solidFill>
                  <a:srgbClr val="007AC2"/>
                </a:solidFill>
                <a:effectLst/>
                <a:latin typeface="Segoe UI" panose="020B0502040204020203" pitchFamily="34" charset="0"/>
              </a:rPr>
              <a:t>Elektro</a:t>
            </a:r>
            <a:r>
              <a:rPr lang="en-US" sz="1200" b="0" i="0" dirty="0">
                <a:solidFill>
                  <a:srgbClr val="007AC2"/>
                </a:solidFill>
                <a:effectLst/>
                <a:latin typeface="Segoe UI" panose="020B0502040204020203" pitchFamily="34" charset="0"/>
              </a:rPr>
              <a:t>-Mess-</a:t>
            </a:r>
            <a:r>
              <a:rPr lang="en-US" sz="1200" b="0" i="0" dirty="0" err="1">
                <a:solidFill>
                  <a:srgbClr val="007AC2"/>
                </a:solidFill>
                <a:effectLst/>
                <a:latin typeface="Segoe UI" panose="020B0502040204020203" pitchFamily="34" charset="0"/>
              </a:rPr>
              <a:t>Steuer</a:t>
            </a:r>
            <a:r>
              <a:rPr lang="en-US" sz="1200" b="0" i="0" dirty="0">
                <a:solidFill>
                  <a:srgbClr val="007AC2"/>
                </a:solidFill>
                <a:effectLst/>
                <a:latin typeface="Segoe UI" panose="020B0502040204020203" pitchFamily="34" charset="0"/>
              </a:rPr>
              <a:t>-Regel-</a:t>
            </a:r>
            <a:r>
              <a:rPr lang="en-US" sz="1200" b="0" i="0" dirty="0" err="1">
                <a:solidFill>
                  <a:srgbClr val="007AC2"/>
                </a:solidFill>
                <a:effectLst/>
                <a:latin typeface="Segoe UI" panose="020B0502040204020203" pitchFamily="34" charset="0"/>
              </a:rPr>
              <a:t>Leittechnik</a:t>
            </a:r>
            <a:r>
              <a:rPr lang="en-US" sz="1200" b="0" i="0" dirty="0">
                <a:solidFill>
                  <a:srgbClr val="007AC2"/>
                </a:solidFill>
                <a:effectLst/>
                <a:latin typeface="Segoe UI" panose="020B0502040204020203" pitchFamily="34" charset="0"/>
              </a:rPr>
              <a:t> </a:t>
            </a:r>
            <a:br>
              <a:rPr lang="en-US" sz="1200" b="0" i="0" dirty="0">
                <a:solidFill>
                  <a:srgbClr val="007AC2"/>
                </a:solidFill>
                <a:effectLst/>
                <a:latin typeface="Segoe UI" panose="020B0502040204020203" pitchFamily="34" charset="0"/>
              </a:rPr>
            </a:br>
            <a:r>
              <a:rPr lang="en-US" sz="1200" b="0" i="0" dirty="0" err="1">
                <a:solidFill>
                  <a:srgbClr val="007AC2"/>
                </a:solidFill>
                <a:effectLst/>
                <a:latin typeface="Segoe UI" panose="020B0502040204020203" pitchFamily="34" charset="0"/>
              </a:rPr>
              <a:t>planen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200" b="0" i="0" dirty="0">
                <a:solidFill>
                  <a:srgbClr val="F08119"/>
                </a:solidFill>
                <a:effectLst/>
                <a:latin typeface="Segoe UI" panose="020B0502040204020203" pitchFamily="34" charset="0"/>
              </a:rPr>
              <a:t>•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200" b="0" i="0" dirty="0" err="1">
                <a:solidFill>
                  <a:srgbClr val="007AC2"/>
                </a:solidFill>
                <a:effectLst/>
                <a:latin typeface="Segoe UI" panose="020B0502040204020203" pitchFamily="34" charset="0"/>
              </a:rPr>
              <a:t>umsetzen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200" b="0" i="0" dirty="0">
                <a:solidFill>
                  <a:srgbClr val="F08119"/>
                </a:solidFill>
                <a:effectLst/>
                <a:latin typeface="Segoe UI" panose="020B0502040204020203" pitchFamily="34" charset="0"/>
              </a:rPr>
              <a:t>•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200" b="0" i="0" dirty="0" err="1">
                <a:solidFill>
                  <a:srgbClr val="007AC2"/>
                </a:solidFill>
                <a:effectLst/>
                <a:latin typeface="Segoe UI" panose="020B0502040204020203" pitchFamily="34" charset="0"/>
              </a:rPr>
              <a:t>beraten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200" b="0" i="0" dirty="0">
                <a:solidFill>
                  <a:srgbClr val="F08119"/>
                </a:solidFill>
                <a:effectLst/>
                <a:latin typeface="Segoe UI" panose="020B0502040204020203" pitchFamily="34" charset="0"/>
              </a:rPr>
              <a:t>•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200" b="0" i="0" dirty="0" err="1">
                <a:solidFill>
                  <a:srgbClr val="007AC2"/>
                </a:solidFill>
                <a:effectLst/>
                <a:latin typeface="Segoe UI" panose="020B0502040204020203" pitchFamily="34" charset="0"/>
              </a:rPr>
              <a:t>optimieren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200" b="0" i="0" dirty="0">
                <a:solidFill>
                  <a:srgbClr val="F08119"/>
                </a:solidFill>
                <a:effectLst/>
                <a:latin typeface="Segoe UI" panose="020B0502040204020203" pitchFamily="34" charset="0"/>
              </a:rPr>
              <a:t>•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200" b="0" i="0" dirty="0">
                <a:solidFill>
                  <a:srgbClr val="007AC2"/>
                </a:solidFill>
                <a:effectLst/>
                <a:latin typeface="Segoe UI" panose="020B0502040204020203" pitchFamily="34" charset="0"/>
              </a:rPr>
              <a:t>Wasser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200" b="0" i="0" dirty="0">
                <a:solidFill>
                  <a:srgbClr val="F08119"/>
                </a:solidFill>
                <a:effectLst/>
                <a:latin typeface="Segoe UI" panose="020B0502040204020203" pitchFamily="34" charset="0"/>
              </a:rPr>
              <a:t>•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200" b="0" i="0" dirty="0" err="1">
                <a:solidFill>
                  <a:srgbClr val="007AC2"/>
                </a:solidFill>
                <a:effectLst/>
                <a:latin typeface="Segoe UI" panose="020B0502040204020203" pitchFamily="34" charset="0"/>
              </a:rPr>
              <a:t>Abwasser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200" b="0" i="0" dirty="0">
                <a:solidFill>
                  <a:srgbClr val="F08119"/>
                </a:solidFill>
                <a:effectLst/>
                <a:latin typeface="Segoe UI" panose="020B0502040204020203" pitchFamily="34" charset="0"/>
              </a:rPr>
              <a:t>•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200" b="0" i="0" dirty="0" err="1">
                <a:solidFill>
                  <a:srgbClr val="007AC2"/>
                </a:solidFill>
                <a:effectLst/>
                <a:latin typeface="Segoe UI" panose="020B0502040204020203" pitchFamily="34" charset="0"/>
              </a:rPr>
              <a:t>Entsorgung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200" b="0" i="0" dirty="0">
                <a:solidFill>
                  <a:srgbClr val="F08119"/>
                </a:solidFill>
                <a:effectLst/>
                <a:latin typeface="Segoe UI" panose="020B0502040204020203" pitchFamily="34" charset="0"/>
              </a:rPr>
              <a:t>•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200" b="0" i="0" dirty="0">
                <a:solidFill>
                  <a:srgbClr val="007AC2"/>
                </a:solidFill>
                <a:effectLst/>
                <a:latin typeface="Segoe UI" panose="020B0502040204020203" pitchFamily="34" charset="0"/>
              </a:rPr>
              <a:t>Recycling</a:t>
            </a:r>
            <a:r>
              <a:rPr lang="en-US" sz="1200" b="0" i="0" dirty="0">
                <a:solidFill>
                  <a:srgbClr val="F08119"/>
                </a:solidFill>
                <a:effectLst/>
                <a:latin typeface="Segoe UI" panose="020B0502040204020203" pitchFamily="34" charset="0"/>
              </a:rPr>
              <a:t> •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200" b="0" i="0" dirty="0">
                <a:solidFill>
                  <a:srgbClr val="007AC2"/>
                </a:solidFill>
                <a:effectLst/>
                <a:latin typeface="Segoe UI" panose="020B0502040204020203" pitchFamily="34" charset="0"/>
              </a:rPr>
              <a:t>Service Plus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628C81-D64A-DC4D-9E48-8A6FD513E89C}"/>
              </a:ext>
            </a:extLst>
          </p:cNvPr>
          <p:cNvSpPr/>
          <p:nvPr userDrawn="1"/>
        </p:nvSpPr>
        <p:spPr>
          <a:xfrm>
            <a:off x="744613" y="5640146"/>
            <a:ext cx="1300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0" dirty="0" err="1">
                <a:solidFill>
                  <a:srgbClr val="007AC2"/>
                </a:solidFill>
                <a:effectLst/>
                <a:latin typeface="Segoe UI" panose="020B0502040204020203" pitchFamily="34" charset="0"/>
              </a:rPr>
              <a:t>reatech.ch</a:t>
            </a:r>
            <a:endParaRPr lang="en-US" sz="1800" b="1" i="0" dirty="0">
              <a:solidFill>
                <a:srgbClr val="007AC2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5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CB60DB0-B40B-F748-BCBB-10BFAA450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76" b="206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856EC3-4CA0-2B47-AFC1-BA2A6D5B5C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4614" y="3536806"/>
            <a:ext cx="7196813" cy="1317213"/>
          </a:xfrm>
        </p:spPr>
        <p:txBody>
          <a:bodyPr anchor="t">
            <a:normAutofit/>
          </a:bodyPr>
          <a:lstStyle>
            <a:lvl1pPr algn="l">
              <a:defRPr sz="3500" b="1" i="0">
                <a:solidFill>
                  <a:srgbClr val="0079B3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 dirty="0" err="1"/>
              <a:t>Präsentationstitel</a:t>
            </a:r>
            <a:br>
              <a:rPr lang="en-US" dirty="0"/>
            </a:br>
            <a:r>
              <a:rPr lang="en-US" dirty="0" err="1"/>
              <a:t>Zwei</a:t>
            </a:r>
            <a:r>
              <a:rPr lang="en-US" dirty="0"/>
              <a:t> </a:t>
            </a:r>
            <a:r>
              <a:rPr lang="en-US" dirty="0" err="1"/>
              <a:t>Zeilen</a:t>
            </a:r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D2846E-DB73-7447-AC01-3E09E0CFC8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14" y="4999937"/>
            <a:ext cx="7196813" cy="1317213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rgbClr val="0079B3"/>
                </a:solidFill>
                <a:latin typeface="Segoe UI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Was, Wie, Wo, </a:t>
            </a:r>
            <a:r>
              <a:rPr lang="en-US" dirty="0" err="1"/>
              <a:t>Wer</a:t>
            </a:r>
            <a:r>
              <a:rPr lang="en-US" dirty="0"/>
              <a:t>, </a:t>
            </a:r>
            <a:r>
              <a:rPr lang="en-US" dirty="0" err="1"/>
              <a:t>Warum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Datum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07628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24BF94-961D-2043-B8E4-85BA6230E8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121" b="3691"/>
          <a:stretch/>
        </p:blipFill>
        <p:spPr>
          <a:xfrm>
            <a:off x="0" y="0"/>
            <a:ext cx="122174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0349B-9ACF-B340-BF40-F3B977426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614" y="1845312"/>
            <a:ext cx="10686409" cy="3728790"/>
          </a:xfrm>
        </p:spPr>
        <p:txBody>
          <a:bodyPr/>
          <a:lstStyle>
            <a:lvl1pPr>
              <a:buClr>
                <a:srgbClr val="0079B3"/>
              </a:buCl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</a:defRPr>
            </a:lvl1pPr>
            <a:lvl2pPr>
              <a:buClr>
                <a:srgbClr val="0079B3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</a:defRPr>
            </a:lvl2pPr>
            <a:lvl3pPr>
              <a:buClr>
                <a:srgbClr val="0079B3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</a:defRPr>
            </a:lvl3pPr>
            <a:lvl4pPr>
              <a:buClr>
                <a:srgbClr val="0079B3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</a:defRPr>
            </a:lvl4pPr>
            <a:lvl5pPr>
              <a:buClr>
                <a:srgbClr val="0079B3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H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4B5DC92-AB11-7C44-8125-50BF8DB56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613" y="378616"/>
            <a:ext cx="10686409" cy="1325563"/>
          </a:xfrm>
        </p:spPr>
        <p:txBody>
          <a:bodyPr>
            <a:normAutofit/>
          </a:bodyPr>
          <a:lstStyle>
            <a:lvl1pPr>
              <a:defRPr sz="3000" b="1" i="0">
                <a:solidFill>
                  <a:srgbClr val="0079B3"/>
                </a:solidFill>
                <a:latin typeface="Segoe UI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en-CH" dirty="0"/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96F9430C-E15E-FA44-9DE3-555872274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64300" y="6542531"/>
            <a:ext cx="930965" cy="214828"/>
          </a:xfrm>
        </p:spPr>
        <p:txBody>
          <a:bodyPr/>
          <a:lstStyle>
            <a:lvl1pPr>
              <a:defRPr b="0" i="0">
                <a:solidFill>
                  <a:srgbClr val="0079B3"/>
                </a:solidFill>
                <a:latin typeface="Segoe UI" panose="020B0502040204020203" pitchFamily="34" charset="0"/>
              </a:defRPr>
            </a:lvl1pPr>
          </a:lstStyle>
          <a:p>
            <a:fld id="{F58EA280-4D89-6F41-A668-34541B3B9147}" type="datetime1">
              <a:rPr lang="de-CH" smtClean="0"/>
              <a:pPr/>
              <a:t>19.09.2022</a:t>
            </a:fld>
            <a:endParaRPr lang="en-CH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29D006E2-C226-6D4C-AE6D-A66C08DD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4613" y="6545766"/>
            <a:ext cx="5534845" cy="214828"/>
          </a:xfrm>
        </p:spPr>
        <p:txBody>
          <a:bodyPr/>
          <a:lstStyle>
            <a:lvl1pPr algn="l">
              <a:defRPr b="0" i="0">
                <a:solidFill>
                  <a:srgbClr val="0079B3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 dirty="0" err="1"/>
              <a:t>Präsentation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en-CH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2B7AEC53-CAA0-AE44-B4E9-6FAF11BB3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0942" y="6546115"/>
            <a:ext cx="763929" cy="214828"/>
          </a:xfrm>
        </p:spPr>
        <p:txBody>
          <a:bodyPr/>
          <a:lstStyle>
            <a:lvl1pPr>
              <a:defRPr b="0" i="0">
                <a:solidFill>
                  <a:srgbClr val="0079B3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CH" dirty="0"/>
              <a:t>Seite </a:t>
            </a:r>
            <a:fld id="{B9B00C56-5F5C-D643-8445-62DC4CDCFB66}" type="slidenum">
              <a:rPr lang="en-CH" smtClean="0"/>
              <a:pPr/>
              <a:t>‹Nr.›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27858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>
            <a:extLst>
              <a:ext uri="{FF2B5EF4-FFF2-40B4-BE49-F238E27FC236}">
                <a16:creationId xmlns:a16="http://schemas.microsoft.com/office/drawing/2014/main" id="{EEC1A454-E740-4DD7-A34B-9382176D15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121" b="3691"/>
          <a:stretch/>
        </p:blipFill>
        <p:spPr>
          <a:xfrm>
            <a:off x="0" y="0"/>
            <a:ext cx="122174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45DC3D-DFCC-6243-86DF-33362DD42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613" y="378616"/>
            <a:ext cx="10645497" cy="1325563"/>
          </a:xfrm>
        </p:spPr>
        <p:txBody>
          <a:bodyPr>
            <a:normAutofit/>
          </a:bodyPr>
          <a:lstStyle>
            <a:lvl1pPr>
              <a:defRPr sz="3000" b="1" i="0">
                <a:solidFill>
                  <a:srgbClr val="0079B3"/>
                </a:solidFill>
                <a:latin typeface="Segoe UI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A3F09-C14D-F246-8732-5D928AA03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4612" y="1845313"/>
            <a:ext cx="4727368" cy="3769111"/>
          </a:xfrm>
        </p:spPr>
        <p:txBody>
          <a:bodyPr/>
          <a:lstStyle>
            <a:lvl1pPr>
              <a:buClr>
                <a:srgbClr val="0079B3"/>
              </a:buCl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</a:defRPr>
            </a:lvl1pPr>
            <a:lvl2pPr>
              <a:buClr>
                <a:srgbClr val="0079B3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</a:defRPr>
            </a:lvl2pPr>
            <a:lvl3pPr>
              <a:buClr>
                <a:srgbClr val="0079B3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</a:defRPr>
            </a:lvl3pPr>
            <a:lvl4pPr>
              <a:buClr>
                <a:srgbClr val="0079B3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</a:defRPr>
            </a:lvl4pPr>
            <a:lvl5pPr>
              <a:buClr>
                <a:srgbClr val="0079B3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9CBE5D-F4DD-884D-90B9-098046E63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2740" y="1842395"/>
            <a:ext cx="4727368" cy="3769111"/>
          </a:xfrm>
        </p:spPr>
        <p:txBody>
          <a:bodyPr/>
          <a:lstStyle>
            <a:lvl1pPr>
              <a:buClr>
                <a:srgbClr val="0079B3"/>
              </a:buCl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</a:defRPr>
            </a:lvl1pPr>
            <a:lvl2pPr>
              <a:buClr>
                <a:srgbClr val="0079B3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</a:defRPr>
            </a:lvl2pPr>
            <a:lvl3pPr>
              <a:buClr>
                <a:srgbClr val="0079B3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</a:defRPr>
            </a:lvl3pPr>
            <a:lvl4pPr>
              <a:buClr>
                <a:srgbClr val="0079B3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</a:defRPr>
            </a:lvl4pPr>
            <a:lvl5pPr>
              <a:buClr>
                <a:srgbClr val="0079B3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H" dirty="0"/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B8DEEDAB-5799-4A84-970A-D164F237EA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64300" y="6542531"/>
            <a:ext cx="930965" cy="214828"/>
          </a:xfrm>
        </p:spPr>
        <p:txBody>
          <a:bodyPr/>
          <a:lstStyle>
            <a:lvl1pPr>
              <a:defRPr b="0" i="0">
                <a:solidFill>
                  <a:srgbClr val="0079B3"/>
                </a:solidFill>
                <a:latin typeface="Segoe UI" panose="020B0502040204020203" pitchFamily="34" charset="0"/>
              </a:defRPr>
            </a:lvl1pPr>
          </a:lstStyle>
          <a:p>
            <a:fld id="{F58EA280-4D89-6F41-A668-34541B3B9147}" type="datetime1">
              <a:rPr lang="de-CH" smtClean="0"/>
              <a:pPr/>
              <a:t>19.09.2022</a:t>
            </a:fld>
            <a:endParaRPr lang="en-CH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737CAB17-F389-4E85-853F-27BFD2AD3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4613" y="6545766"/>
            <a:ext cx="5534845" cy="214828"/>
          </a:xfrm>
        </p:spPr>
        <p:txBody>
          <a:bodyPr/>
          <a:lstStyle>
            <a:lvl1pPr algn="l">
              <a:defRPr b="0" i="0">
                <a:solidFill>
                  <a:srgbClr val="0079B3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 dirty="0" err="1"/>
              <a:t>Präsentation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en-CH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0797910-A5E3-4B4A-89D7-2219A8EC0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0942" y="6546115"/>
            <a:ext cx="763929" cy="214828"/>
          </a:xfrm>
        </p:spPr>
        <p:txBody>
          <a:bodyPr/>
          <a:lstStyle>
            <a:lvl1pPr>
              <a:defRPr b="0" i="0">
                <a:solidFill>
                  <a:srgbClr val="0079B3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CH" dirty="0"/>
              <a:t>Seite </a:t>
            </a:r>
            <a:fld id="{B9B00C56-5F5C-D643-8445-62DC4CDCFB66}" type="slidenum">
              <a:rPr lang="en-CH" smtClean="0"/>
              <a:pPr/>
              <a:t>‹Nr.›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50397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00632C98-9788-4B06-B614-4A5995BC8E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121" b="3691"/>
          <a:stretch/>
        </p:blipFill>
        <p:spPr>
          <a:xfrm>
            <a:off x="0" y="0"/>
            <a:ext cx="122174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A3F09-C14D-F246-8732-5D928AA03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4612" y="2368800"/>
            <a:ext cx="4727368" cy="3258750"/>
          </a:xfrm>
        </p:spPr>
        <p:txBody>
          <a:bodyPr/>
          <a:lstStyle>
            <a:lvl1pPr>
              <a:buClr>
                <a:srgbClr val="0079B3"/>
              </a:buCl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</a:defRPr>
            </a:lvl1pPr>
            <a:lvl2pPr>
              <a:buClr>
                <a:srgbClr val="0079B3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</a:defRPr>
            </a:lvl2pPr>
            <a:lvl3pPr>
              <a:buClr>
                <a:srgbClr val="0079B3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</a:defRPr>
            </a:lvl3pPr>
            <a:lvl4pPr>
              <a:buClr>
                <a:srgbClr val="0079B3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</a:defRPr>
            </a:lvl4pPr>
            <a:lvl5pPr>
              <a:buClr>
                <a:srgbClr val="0079B3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H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810EB0E-2F73-E44F-9F0F-74DB4D6E2D3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44613" y="1820640"/>
            <a:ext cx="4727368" cy="476161"/>
          </a:xfrm>
        </p:spPr>
        <p:txBody>
          <a:bodyPr anchor="b">
            <a:normAutofit/>
          </a:bodyPr>
          <a:lstStyle>
            <a:lvl1pPr marL="0" indent="0">
              <a:buNone/>
              <a:defRPr sz="2100" b="1" i="0">
                <a:latin typeface="Segoe UI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CE38CA5-6548-B441-B651-6C002674F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613" y="378616"/>
            <a:ext cx="10645497" cy="1325563"/>
          </a:xfrm>
        </p:spPr>
        <p:txBody>
          <a:bodyPr>
            <a:normAutofit/>
          </a:bodyPr>
          <a:lstStyle>
            <a:lvl1pPr>
              <a:defRPr sz="3000" b="1" i="0">
                <a:solidFill>
                  <a:srgbClr val="0079B3"/>
                </a:solidFill>
                <a:latin typeface="Segoe UI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en-CH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50FE374-C77C-1144-972E-2A89D30354A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662740" y="2368800"/>
            <a:ext cx="4727368" cy="3258750"/>
          </a:xfrm>
        </p:spPr>
        <p:txBody>
          <a:bodyPr/>
          <a:lstStyle>
            <a:lvl1pPr>
              <a:buClr>
                <a:srgbClr val="0079B3"/>
              </a:buCl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</a:defRPr>
            </a:lvl1pPr>
            <a:lvl2pPr>
              <a:buClr>
                <a:srgbClr val="0079B3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</a:defRPr>
            </a:lvl2pPr>
            <a:lvl3pPr>
              <a:buClr>
                <a:srgbClr val="0079B3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</a:defRPr>
            </a:lvl3pPr>
            <a:lvl4pPr>
              <a:buClr>
                <a:srgbClr val="0079B3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</a:defRPr>
            </a:lvl4pPr>
            <a:lvl5pPr>
              <a:buClr>
                <a:srgbClr val="0079B3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H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84939BA-1D3B-F74A-A1A2-ABD0739551C0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662741" y="1820640"/>
            <a:ext cx="4727368" cy="476161"/>
          </a:xfrm>
        </p:spPr>
        <p:txBody>
          <a:bodyPr anchor="b">
            <a:normAutofit/>
          </a:bodyPr>
          <a:lstStyle>
            <a:lvl1pPr marL="0" indent="0">
              <a:buNone/>
              <a:defRPr sz="2100" b="1" i="0">
                <a:latin typeface="Segoe UI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DB343348-F804-4084-AF9E-84C016B6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64300" y="6542531"/>
            <a:ext cx="930965" cy="214828"/>
          </a:xfrm>
        </p:spPr>
        <p:txBody>
          <a:bodyPr/>
          <a:lstStyle>
            <a:lvl1pPr>
              <a:defRPr b="0" i="0">
                <a:solidFill>
                  <a:srgbClr val="0079B3"/>
                </a:solidFill>
                <a:latin typeface="Segoe UI" panose="020B0502040204020203" pitchFamily="34" charset="0"/>
              </a:defRPr>
            </a:lvl1pPr>
          </a:lstStyle>
          <a:p>
            <a:fld id="{F58EA280-4D89-6F41-A668-34541B3B9147}" type="datetime1">
              <a:rPr lang="de-CH" smtClean="0"/>
              <a:pPr/>
              <a:t>19.09.2022</a:t>
            </a:fld>
            <a:endParaRPr lang="en-CH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48D5AF1B-B350-413A-9C92-39A39720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4613" y="6545766"/>
            <a:ext cx="5534845" cy="214828"/>
          </a:xfrm>
        </p:spPr>
        <p:txBody>
          <a:bodyPr/>
          <a:lstStyle>
            <a:lvl1pPr algn="l">
              <a:defRPr b="0" i="0">
                <a:solidFill>
                  <a:srgbClr val="0079B3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 dirty="0" err="1"/>
              <a:t>Präsentation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en-CH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BEE70AC-F374-46CB-98BB-485A5BDF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0942" y="6546115"/>
            <a:ext cx="763929" cy="214828"/>
          </a:xfrm>
        </p:spPr>
        <p:txBody>
          <a:bodyPr/>
          <a:lstStyle>
            <a:lvl1pPr>
              <a:defRPr b="0" i="0">
                <a:solidFill>
                  <a:srgbClr val="0079B3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CH" dirty="0"/>
              <a:t>Seite </a:t>
            </a:r>
            <a:fld id="{B9B00C56-5F5C-D643-8445-62DC4CDCFB66}" type="slidenum">
              <a:rPr lang="en-CH" smtClean="0"/>
              <a:pPr/>
              <a:t>‹Nr.›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48803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2D75990C-26D3-45DF-9086-F4DD53F18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121" b="3691"/>
          <a:stretch/>
        </p:blipFill>
        <p:spPr>
          <a:xfrm>
            <a:off x="0" y="0"/>
            <a:ext cx="12217400" cy="6858000"/>
          </a:xfrm>
          <a:prstGeom prst="rect">
            <a:avLst/>
          </a:prstGeom>
        </p:spPr>
      </p:pic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CDA36ED8-966C-4BAE-B9FB-1BCB50CFB6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64300" y="6542531"/>
            <a:ext cx="930965" cy="214828"/>
          </a:xfrm>
        </p:spPr>
        <p:txBody>
          <a:bodyPr/>
          <a:lstStyle>
            <a:lvl1pPr>
              <a:defRPr b="0" i="0">
                <a:solidFill>
                  <a:srgbClr val="0079B3"/>
                </a:solidFill>
                <a:latin typeface="Segoe UI" panose="020B0502040204020203" pitchFamily="34" charset="0"/>
              </a:defRPr>
            </a:lvl1pPr>
          </a:lstStyle>
          <a:p>
            <a:fld id="{F58EA280-4D89-6F41-A668-34541B3B9147}" type="datetime1">
              <a:rPr lang="de-CH" smtClean="0"/>
              <a:pPr/>
              <a:t>19.09.2022</a:t>
            </a:fld>
            <a:endParaRPr lang="en-CH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E1CA09EA-1898-4FAF-A49B-B2997C9E3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4613" y="6545766"/>
            <a:ext cx="5534845" cy="214828"/>
          </a:xfrm>
        </p:spPr>
        <p:txBody>
          <a:bodyPr/>
          <a:lstStyle>
            <a:lvl1pPr algn="l">
              <a:defRPr b="0" i="0">
                <a:solidFill>
                  <a:srgbClr val="0079B3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 dirty="0" err="1"/>
              <a:t>Präsentation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en-CH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685FC34-637F-436A-A2B3-76446759E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0942" y="6546115"/>
            <a:ext cx="763929" cy="214828"/>
          </a:xfrm>
        </p:spPr>
        <p:txBody>
          <a:bodyPr/>
          <a:lstStyle>
            <a:lvl1pPr>
              <a:defRPr b="0" i="0">
                <a:solidFill>
                  <a:srgbClr val="0079B3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CH" dirty="0"/>
              <a:t>Seite </a:t>
            </a:r>
            <a:fld id="{B9B00C56-5F5C-D643-8445-62DC4CDCFB66}" type="slidenum">
              <a:rPr lang="en-CH" smtClean="0"/>
              <a:pPr/>
              <a:t>‹Nr.›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169566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13D0B62-AD4A-4EED-9E0F-E379ECAC9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76" b="206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93226AB1-E00F-4B19-95BC-3D9E43220013}"/>
              </a:ext>
            </a:extLst>
          </p:cNvPr>
          <p:cNvSpPr/>
          <p:nvPr userDrawn="1"/>
        </p:nvSpPr>
        <p:spPr>
          <a:xfrm>
            <a:off x="1102360" y="4358096"/>
            <a:ext cx="1980000" cy="1980000"/>
          </a:xfrm>
          <a:prstGeom prst="ellipse">
            <a:avLst/>
          </a:prstGeom>
          <a:solidFill>
            <a:srgbClr val="007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CDBAA5-15FB-DD48-8806-B48FCC6E8942}"/>
              </a:ext>
            </a:extLst>
          </p:cNvPr>
          <p:cNvSpPr/>
          <p:nvPr userDrawn="1"/>
        </p:nvSpPr>
        <p:spPr>
          <a:xfrm>
            <a:off x="1404775" y="4704919"/>
            <a:ext cx="1513556" cy="1230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520"/>
              </a:lnSpc>
            </a:pPr>
            <a:r>
              <a:rPr lang="en-US" sz="1100" b="1" i="0" kern="12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Reatech</a:t>
            </a:r>
            <a:r>
              <a:rPr lang="en-US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 AG</a:t>
            </a:r>
          </a:p>
          <a:p>
            <a:pPr>
              <a:lnSpc>
                <a:spcPts val="1520"/>
              </a:lnSpc>
            </a:pPr>
            <a:r>
              <a:rPr lang="en-US" sz="1100" b="0" i="0" kern="12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Industriestrasse</a:t>
            </a:r>
            <a:r>
              <a:rPr lang="en-US" sz="1100" b="0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 11</a:t>
            </a:r>
          </a:p>
          <a:p>
            <a:pPr>
              <a:lnSpc>
                <a:spcPts val="1520"/>
              </a:lnSpc>
            </a:pPr>
            <a:r>
              <a:rPr lang="en-US" sz="1100" b="0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CH - 6343 </a:t>
            </a:r>
            <a:r>
              <a:rPr lang="en-US" sz="1100" b="0" i="0" kern="12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Rotkreuz</a:t>
            </a:r>
            <a:endParaRPr lang="en-US" sz="1100" b="0" i="0" kern="1200" dirty="0">
              <a:solidFill>
                <a:schemeClr val="bg1"/>
              </a:solidFill>
              <a:effectLst/>
              <a:latin typeface="Segoe UI" panose="020B0502040204020203" pitchFamily="34" charset="0"/>
              <a:ea typeface="+mn-ea"/>
              <a:cs typeface="+mn-cs"/>
            </a:endParaRPr>
          </a:p>
          <a:p>
            <a:pPr>
              <a:lnSpc>
                <a:spcPts val="1520"/>
              </a:lnSpc>
            </a:pPr>
            <a:r>
              <a:rPr lang="en-US" sz="1100" b="0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Tel. +41 41 348 08 50</a:t>
            </a:r>
          </a:p>
          <a:p>
            <a:pPr>
              <a:lnSpc>
                <a:spcPts val="1520"/>
              </a:lnSpc>
            </a:pPr>
            <a:r>
              <a:rPr lang="en-US" sz="1100" b="0" i="0" kern="12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reatech@reatech.ch</a:t>
            </a:r>
            <a:endParaRPr lang="en-US" sz="1100" b="0" i="0" kern="1200" dirty="0">
              <a:solidFill>
                <a:schemeClr val="bg1"/>
              </a:solidFill>
              <a:effectLst/>
              <a:latin typeface="Segoe UI" panose="020B0502040204020203" pitchFamily="34" charset="0"/>
              <a:ea typeface="+mn-ea"/>
              <a:cs typeface="+mn-cs"/>
            </a:endParaRPr>
          </a:p>
          <a:p>
            <a:pPr>
              <a:lnSpc>
                <a:spcPts val="1520"/>
              </a:lnSpc>
            </a:pPr>
            <a:r>
              <a:rPr lang="en-US" sz="1100" b="0" i="0" kern="12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www.reatech.ch</a:t>
            </a:r>
            <a:endParaRPr lang="en-US" sz="1100" b="0" i="0" kern="1200" dirty="0">
              <a:solidFill>
                <a:schemeClr val="bg1"/>
              </a:solidFill>
              <a:effectLst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498A63-0551-9A4B-898B-4D5B5C8B4E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8940" y="4971790"/>
            <a:ext cx="7196813" cy="1317213"/>
          </a:xfrm>
        </p:spPr>
        <p:txBody>
          <a:bodyPr anchor="t">
            <a:normAutofit/>
          </a:bodyPr>
          <a:lstStyle>
            <a:lvl1pPr algn="l">
              <a:defRPr sz="3500" b="1" i="0">
                <a:solidFill>
                  <a:srgbClr val="0079B3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 dirty="0" err="1"/>
              <a:t>Danke</a:t>
            </a:r>
            <a:r>
              <a:rPr lang="en-US" dirty="0"/>
              <a:t> &amp; </a:t>
            </a:r>
            <a:r>
              <a:rPr lang="en-US" dirty="0" err="1"/>
              <a:t>Fragen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1324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DE5BB-B1DB-9E49-93A6-ACCE67DD8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F74AE-2FE3-9444-9C01-DD481ACFA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42449-8D63-9645-8BCE-D443D329A9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11758" y="6371279"/>
            <a:ext cx="930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Avenir Next LT Pro" panose="020B0504020202020204" pitchFamily="34" charset="77"/>
              </a:defRPr>
            </a:lvl1pPr>
          </a:lstStyle>
          <a:p>
            <a:fld id="{FF2BC5C4-F50E-7046-88FA-65E59E354524}" type="datetime1">
              <a:rPr lang="de-CH" smtClean="0"/>
              <a:t>19.09.2022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8BE48-D73E-0C4A-98AC-B845AE9C0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2032" y="6356352"/>
            <a:ext cx="4876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Avenir Next LT Pro" panose="020B0504020202020204" pitchFamily="34" charset="77"/>
              </a:defRPr>
            </a:lvl1pPr>
          </a:lstStyle>
          <a:p>
            <a:r>
              <a:rPr lang="en-US" dirty="0" err="1"/>
              <a:t>Präsentation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AEE63-6644-6840-8A41-9F5871983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4077" y="6356352"/>
            <a:ext cx="589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Avenir Next LT Pro" panose="020B0504020202020204" pitchFamily="34" charset="77"/>
              </a:defRPr>
            </a:lvl1pPr>
          </a:lstStyle>
          <a:p>
            <a:fld id="{B9B00C56-5F5C-D643-8445-62DC4CDCFB66}" type="slidenum">
              <a:rPr lang="en-CH" smtClean="0"/>
              <a:pPr/>
              <a:t>‹Nr.›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06689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61" r:id="rId5"/>
    <p:sldLayoutId id="2147483655" r:id="rId6"/>
    <p:sldLayoutId id="2147483662" r:id="rId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A3140-B771-C041-9CC9-F633FCF4D9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FÜR SAUBERES</a:t>
            </a:r>
            <a:br>
              <a:rPr lang="en-US"/>
            </a:br>
            <a:r>
              <a:rPr lang="en-US"/>
              <a:t>WASSER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UND DIE </a:t>
            </a:r>
            <a:br>
              <a:rPr lang="en-US"/>
            </a:br>
            <a:r>
              <a:rPr lang="en-US"/>
              <a:t>ANLAGEN DAZU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213434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EFD3EA9E-729E-40BA-B2FD-143DAAD856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44613" y="1820640"/>
            <a:ext cx="6805718" cy="476161"/>
          </a:xfrm>
        </p:spPr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182452B9-FDB2-4202-ABFA-61AC1C110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FDFA71FE-E37C-419C-9D70-74974319C0E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306490" y="2368800"/>
            <a:ext cx="4083617" cy="3258750"/>
          </a:xfrm>
        </p:spPr>
        <p:txBody>
          <a:bodyPr/>
          <a:lstStyle/>
          <a:p>
            <a:r>
              <a:rPr lang="de-CH" dirty="0" err="1"/>
              <a:t>Ev</a:t>
            </a:r>
            <a:r>
              <a:rPr lang="de-CH" dirty="0"/>
              <a:t> Platz für Foto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BAD416-1294-DA48-9277-15EED0A8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A280-4D89-6F41-A668-34541B3B9147}" type="datetime1">
              <a:rPr lang="de-CH" smtClean="0"/>
              <a:pPr/>
              <a:t>19.09.2022</a:t>
            </a:fld>
            <a:endParaRPr lang="en-CH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EDE2F-E534-574B-979B-86759C599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EMSRL Best Practice</a:t>
            </a:r>
            <a:endParaRPr lang="en-CH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8A16A-3CFB-C544-B4D2-FCAA1FAC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4290" y="6546115"/>
            <a:ext cx="1012471" cy="214828"/>
          </a:xfrm>
        </p:spPr>
        <p:txBody>
          <a:bodyPr/>
          <a:lstStyle/>
          <a:p>
            <a:r>
              <a:rPr lang="en-CH"/>
              <a:t>Seite </a:t>
            </a:r>
            <a:fld id="{B9B00C56-5F5C-D643-8445-62DC4CDCFB66}" type="slidenum">
              <a:rPr lang="en-CH" smtClean="0"/>
              <a:pPr/>
              <a:t>10</a:t>
            </a:fld>
            <a:endParaRPr lang="en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5A4A0C1-EE2C-D844-9166-358343A64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09" y="116065"/>
            <a:ext cx="11323782" cy="540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44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FDFA71FE-E37C-419C-9D70-74974319C0E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306490" y="2368800"/>
            <a:ext cx="4083617" cy="3258750"/>
          </a:xfrm>
        </p:spPr>
        <p:txBody>
          <a:bodyPr/>
          <a:lstStyle/>
          <a:p>
            <a:r>
              <a:rPr lang="de-CH" dirty="0" err="1"/>
              <a:t>Ev</a:t>
            </a:r>
            <a:r>
              <a:rPr lang="de-CH" dirty="0"/>
              <a:t> Platz für Foto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BAD416-1294-DA48-9277-15EED0A8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A280-4D89-6F41-A668-34541B3B9147}" type="datetime1">
              <a:rPr lang="de-CH" smtClean="0"/>
              <a:pPr/>
              <a:t>19.09.2022</a:t>
            </a:fld>
            <a:endParaRPr lang="en-CH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EDE2F-E534-574B-979B-86759C599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EMSRL Best Practice</a:t>
            </a:r>
            <a:endParaRPr lang="en-CH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8A16A-3CFB-C544-B4D2-FCAA1FAC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4290" y="6546115"/>
            <a:ext cx="1012471" cy="214828"/>
          </a:xfrm>
        </p:spPr>
        <p:txBody>
          <a:bodyPr/>
          <a:lstStyle/>
          <a:p>
            <a:r>
              <a:rPr lang="en-CH"/>
              <a:t>Seite </a:t>
            </a:r>
            <a:fld id="{B9B00C56-5F5C-D643-8445-62DC4CDCFB66}" type="slidenum">
              <a:rPr lang="en-CH" smtClean="0"/>
              <a:pPr/>
              <a:t>11</a:t>
            </a:fld>
            <a:endParaRPr lang="en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135C2B3-F92A-9AE2-E712-34725BBB9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38" y="36064"/>
            <a:ext cx="9114825" cy="560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8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BAD416-1294-DA48-9277-15EED0A8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A280-4D89-6F41-A668-34541B3B9147}" type="datetime1">
              <a:rPr lang="de-CH" smtClean="0"/>
              <a:pPr/>
              <a:t>19.09.2022</a:t>
            </a:fld>
            <a:endParaRPr lang="en-CH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EDE2F-E534-574B-979B-86759C599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EMSRL Best Practice</a:t>
            </a:r>
            <a:endParaRPr lang="en-CH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8A16A-3CFB-C544-B4D2-FCAA1FAC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4290" y="6546115"/>
            <a:ext cx="1012471" cy="214828"/>
          </a:xfrm>
        </p:spPr>
        <p:txBody>
          <a:bodyPr/>
          <a:lstStyle/>
          <a:p>
            <a:r>
              <a:rPr lang="en-CH"/>
              <a:t>Seite </a:t>
            </a:r>
            <a:fld id="{B9B00C56-5F5C-D643-8445-62DC4CDCFB66}" type="slidenum">
              <a:rPr lang="en-CH" smtClean="0"/>
              <a:pPr/>
              <a:t>12</a:t>
            </a:fld>
            <a:endParaRPr lang="en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215C665-BAA8-FD8E-453C-BD6F09858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28" y="100151"/>
            <a:ext cx="8613344" cy="54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25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24EF2B6-9CA3-D6EA-5534-642B14B54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7" b="1"/>
          <a:stretch/>
        </p:blipFill>
        <p:spPr>
          <a:xfrm>
            <a:off x="6248400" y="1092199"/>
            <a:ext cx="5198987" cy="3547534"/>
          </a:xfrm>
          <a:prstGeom prst="rect">
            <a:avLst/>
          </a:prstGeom>
        </p:spPr>
      </p:pic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9AC954EF-68A0-4558-B72B-D8CF97A8A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4611" y="2023535"/>
            <a:ext cx="7590821" cy="4306147"/>
          </a:xfrm>
        </p:spPr>
        <p:txBody>
          <a:bodyPr>
            <a:normAutofit/>
          </a:bodyPr>
          <a:lstStyle/>
          <a:p>
            <a:r>
              <a:rPr lang="de-DE" dirty="0"/>
              <a:t>Schutz vor:</a:t>
            </a:r>
          </a:p>
          <a:p>
            <a:pPr lvl="1"/>
            <a:r>
              <a:rPr lang="de-DE" dirty="0"/>
              <a:t>Stromausfall/Netzausfall</a:t>
            </a:r>
          </a:p>
          <a:p>
            <a:pPr lvl="1"/>
            <a:r>
              <a:rPr lang="de-DE" dirty="0"/>
              <a:t>Spannungseinbruch/Spannungsabfall</a:t>
            </a:r>
          </a:p>
          <a:p>
            <a:r>
              <a:rPr lang="de-DE" dirty="0"/>
              <a:t>Vorteile:</a:t>
            </a:r>
          </a:p>
          <a:p>
            <a:pPr lvl="1"/>
            <a:r>
              <a:rPr lang="de-DE" dirty="0"/>
              <a:t>Hoher Wirkungsgrad bis zu 100%</a:t>
            </a:r>
          </a:p>
          <a:p>
            <a:pPr lvl="1"/>
            <a:r>
              <a:rPr lang="de-DE" dirty="0"/>
              <a:t>Kleine, kompakte Bauweise</a:t>
            </a:r>
          </a:p>
          <a:p>
            <a:pPr lvl="1"/>
            <a:r>
              <a:rPr lang="de-DE" dirty="0"/>
              <a:t>Niedriger Preis</a:t>
            </a:r>
          </a:p>
          <a:p>
            <a:r>
              <a:rPr lang="de-DE" dirty="0"/>
              <a:t>Nachteile:</a:t>
            </a:r>
          </a:p>
          <a:p>
            <a:pPr lvl="1"/>
            <a:r>
              <a:rPr lang="de-DE" dirty="0"/>
              <a:t>Keine Filterwirkung gegen Oberwellen und Spannungsverzerrungen</a:t>
            </a:r>
          </a:p>
          <a:p>
            <a:pPr lvl="1"/>
            <a:r>
              <a:rPr lang="de-DE" dirty="0"/>
              <a:t>Keine Filterwirkung gegen Frequenzänderungen</a:t>
            </a:r>
          </a:p>
          <a:p>
            <a:pPr lvl="1"/>
            <a:r>
              <a:rPr lang="de-DE" dirty="0"/>
              <a:t>Keine dauernde Überwachung der Batterie</a:t>
            </a:r>
          </a:p>
          <a:p>
            <a:pPr lvl="1"/>
            <a:r>
              <a:rPr lang="de-DE" dirty="0"/>
              <a:t>Manche LAN-Komponenten wie z.B. </a:t>
            </a:r>
            <a:r>
              <a:rPr lang="de-DE" dirty="0" err="1"/>
              <a:t>HUB’s</a:t>
            </a:r>
            <a:r>
              <a:rPr lang="de-DE" dirty="0"/>
              <a:t> vertragen die Umschaltunterbrechung nicht</a:t>
            </a:r>
          </a:p>
          <a:p>
            <a:endParaRPr lang="de-DE" dirty="0"/>
          </a:p>
          <a:p>
            <a:pPr lvl="1"/>
            <a:endParaRPr lang="de-DE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182452B9-FDB2-4202-ABFA-61AC1C110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Typen der USV Anlagen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BAD416-1294-DA48-9277-15EED0A8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A280-4D89-6F41-A668-34541B3B9147}" type="datetime1">
              <a:rPr lang="de-CH" smtClean="0"/>
              <a:pPr/>
              <a:t>19.09.2022</a:t>
            </a:fld>
            <a:endParaRPr lang="en-CH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EDE2F-E534-574B-979B-86759C599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EMSRL Best Practice</a:t>
            </a:r>
            <a:endParaRPr lang="en-CH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8A16A-3CFB-C544-B4D2-FCAA1FAC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4290" y="6546115"/>
            <a:ext cx="1012471" cy="214828"/>
          </a:xfrm>
        </p:spPr>
        <p:txBody>
          <a:bodyPr/>
          <a:lstStyle/>
          <a:p>
            <a:r>
              <a:rPr lang="en-CH"/>
              <a:t>Seite </a:t>
            </a:r>
            <a:fld id="{B9B00C56-5F5C-D643-8445-62DC4CDCFB66}" type="slidenum">
              <a:rPr lang="en-CH" smtClean="0"/>
              <a:pPr/>
              <a:t>13</a:t>
            </a:fld>
            <a:endParaRPr lang="en-CH" dirty="0"/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B71E9E91-E16C-6205-0455-1885205EDFB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44612" y="1428158"/>
            <a:ext cx="10645497" cy="476161"/>
          </a:xfrm>
        </p:spPr>
        <p:txBody>
          <a:bodyPr/>
          <a:lstStyle/>
          <a:p>
            <a:r>
              <a:rPr lang="de-CH" dirty="0"/>
              <a:t>Off-Line (Standby) USV</a:t>
            </a:r>
          </a:p>
        </p:txBody>
      </p:sp>
    </p:spTree>
    <p:extLst>
      <p:ext uri="{BB962C8B-B14F-4D97-AF65-F5344CB8AC3E}">
        <p14:creationId xmlns:p14="http://schemas.microsoft.com/office/powerpoint/2010/main" val="2061488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07264EF-9A52-D3DA-496A-1496CDA34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367" y="688323"/>
            <a:ext cx="5417260" cy="3088403"/>
          </a:xfrm>
          <a:prstGeom prst="rect">
            <a:avLst/>
          </a:prstGeom>
        </p:spPr>
      </p:pic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9AC954EF-68A0-4558-B72B-D8CF97A8A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4611" y="1938868"/>
            <a:ext cx="6435122" cy="1778000"/>
          </a:xfrm>
        </p:spPr>
        <p:txBody>
          <a:bodyPr numCol="2">
            <a:normAutofit lnSpcReduction="10000"/>
          </a:bodyPr>
          <a:lstStyle/>
          <a:p>
            <a:r>
              <a:rPr lang="de-DE" dirty="0"/>
              <a:t>Schutz vor:</a:t>
            </a:r>
          </a:p>
          <a:p>
            <a:pPr lvl="1"/>
            <a:r>
              <a:rPr lang="de-DE" dirty="0"/>
              <a:t>Stromausfall / Netzausfall</a:t>
            </a:r>
          </a:p>
          <a:p>
            <a:pPr lvl="1"/>
            <a:r>
              <a:rPr lang="de-DE" dirty="0"/>
              <a:t>Spannungseinbruch / Spannungsabfall</a:t>
            </a:r>
          </a:p>
          <a:p>
            <a:pPr lvl="1"/>
            <a:r>
              <a:rPr lang="de-DE" dirty="0" err="1"/>
              <a:t>Spannungsstösse</a:t>
            </a:r>
            <a:endParaRPr lang="de-DE" dirty="0"/>
          </a:p>
          <a:p>
            <a:pPr lvl="1"/>
            <a:r>
              <a:rPr lang="de-DE" dirty="0"/>
              <a:t>Unterspannung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Überspannung</a:t>
            </a:r>
          </a:p>
          <a:p>
            <a:pPr lvl="1"/>
            <a:r>
              <a:rPr lang="de-DE" dirty="0"/>
              <a:t>Frequenzschwankungen</a:t>
            </a:r>
          </a:p>
          <a:p>
            <a:pPr lvl="1"/>
            <a:r>
              <a:rPr lang="de-DE" dirty="0"/>
              <a:t>Schaltspitzen</a:t>
            </a:r>
          </a:p>
          <a:p>
            <a:pPr lvl="1"/>
            <a:r>
              <a:rPr lang="de-DE" dirty="0"/>
              <a:t>Harmonische Oberwellen</a:t>
            </a:r>
          </a:p>
          <a:p>
            <a:pPr lvl="1"/>
            <a:r>
              <a:rPr lang="de-DE" dirty="0"/>
              <a:t>Störspannungen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182452B9-FDB2-4202-ABFA-61AC1C110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Typen der USV Anlagen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BAD416-1294-DA48-9277-15EED0A8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A280-4D89-6F41-A668-34541B3B9147}" type="datetime1">
              <a:rPr lang="de-CH" smtClean="0"/>
              <a:pPr/>
              <a:t>19.09.2022</a:t>
            </a:fld>
            <a:endParaRPr lang="en-CH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EDE2F-E534-574B-979B-86759C599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EMSRL Best Practice</a:t>
            </a:r>
            <a:endParaRPr lang="en-CH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8A16A-3CFB-C544-B4D2-FCAA1FAC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4290" y="6546115"/>
            <a:ext cx="1012471" cy="214828"/>
          </a:xfrm>
        </p:spPr>
        <p:txBody>
          <a:bodyPr/>
          <a:lstStyle/>
          <a:p>
            <a:r>
              <a:rPr lang="en-CH"/>
              <a:t>Seite </a:t>
            </a:r>
            <a:fld id="{B9B00C56-5F5C-D643-8445-62DC4CDCFB66}" type="slidenum">
              <a:rPr lang="en-CH" smtClean="0"/>
              <a:pPr/>
              <a:t>14</a:t>
            </a:fld>
            <a:endParaRPr lang="en-CH" dirty="0"/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B71E9E91-E16C-6205-0455-1885205EDFB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44612" y="1428158"/>
            <a:ext cx="10645497" cy="476161"/>
          </a:xfrm>
        </p:spPr>
        <p:txBody>
          <a:bodyPr/>
          <a:lstStyle/>
          <a:p>
            <a:r>
              <a:rPr lang="de-CH" dirty="0"/>
              <a:t>On-Line USV</a:t>
            </a:r>
          </a:p>
        </p:txBody>
      </p:sp>
      <p:sp>
        <p:nvSpPr>
          <p:cNvPr id="11" name="Inhaltsplatzhalter 13">
            <a:extLst>
              <a:ext uri="{FF2B5EF4-FFF2-40B4-BE49-F238E27FC236}">
                <a16:creationId xmlns:a16="http://schemas.microsoft.com/office/drawing/2014/main" id="{EF24A433-087D-4AA6-051A-DA9BB520CBD9}"/>
              </a:ext>
            </a:extLst>
          </p:cNvPr>
          <p:cNvSpPr txBox="1">
            <a:spLocks/>
          </p:cNvSpPr>
          <p:nvPr/>
        </p:nvSpPr>
        <p:spPr>
          <a:xfrm>
            <a:off x="744614" y="3534389"/>
            <a:ext cx="7019320" cy="25160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79B3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9B3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9B3"/>
              </a:buClr>
              <a:buFont typeface="Arial" panose="020B0604020202020204" pitchFamily="34" charset="0"/>
              <a:buChar char="•"/>
              <a:defRPr sz="15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9B3"/>
              </a:buClr>
              <a:buFont typeface="Arial" panose="020B0604020202020204" pitchFamily="34" charset="0"/>
              <a:buChar char="•"/>
              <a:defRPr sz="13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9B3"/>
              </a:buClr>
              <a:buFont typeface="Arial" panose="020B0604020202020204" pitchFamily="34" charset="0"/>
              <a:buChar char="•"/>
              <a:defRPr sz="13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Vorteile:</a:t>
            </a:r>
          </a:p>
          <a:p>
            <a:pPr lvl="1"/>
            <a:r>
              <a:rPr lang="de-DE" dirty="0"/>
              <a:t>gleichbleibende Stromqualität am Ausgang gewährleistet</a:t>
            </a:r>
          </a:p>
          <a:p>
            <a:pPr lvl="1"/>
            <a:r>
              <a:rPr lang="de-DE" dirty="0"/>
              <a:t>keine Umschaltzeit</a:t>
            </a:r>
          </a:p>
          <a:p>
            <a:pPr lvl="1"/>
            <a:r>
              <a:rPr lang="de-DE" dirty="0"/>
              <a:t>Volle Filterwirkung</a:t>
            </a:r>
          </a:p>
          <a:p>
            <a:pPr lvl="1"/>
            <a:r>
              <a:rPr lang="de-DE" dirty="0"/>
              <a:t>Dauernde Batterieüberwachung</a:t>
            </a:r>
          </a:p>
          <a:p>
            <a:r>
              <a:rPr lang="de-DE" dirty="0"/>
              <a:t>Nachteile:</a:t>
            </a:r>
          </a:p>
          <a:p>
            <a:pPr lvl="1"/>
            <a:r>
              <a:rPr lang="de-DE" dirty="0"/>
              <a:t>höhere Investitionskosten</a:t>
            </a:r>
          </a:p>
          <a:p>
            <a:pPr lvl="1"/>
            <a:r>
              <a:rPr lang="de-DE" dirty="0" err="1"/>
              <a:t>grösserer</a:t>
            </a:r>
            <a:r>
              <a:rPr lang="de-DE" dirty="0"/>
              <a:t> Eigenenergieverbrauch (schlechterer Wirkungsgrad ca. 90%)</a:t>
            </a:r>
          </a:p>
        </p:txBody>
      </p:sp>
    </p:spTree>
    <p:extLst>
      <p:ext uri="{BB962C8B-B14F-4D97-AF65-F5344CB8AC3E}">
        <p14:creationId xmlns:p14="http://schemas.microsoft.com/office/powerpoint/2010/main" val="3048462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182452B9-FDB2-4202-ABFA-61AC1C110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Dimensionierung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BAD416-1294-DA48-9277-15EED0A8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A280-4D89-6F41-A668-34541B3B9147}" type="datetime1">
              <a:rPr lang="de-CH" smtClean="0"/>
              <a:pPr/>
              <a:t>19.09.2022</a:t>
            </a:fld>
            <a:endParaRPr lang="en-CH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EDE2F-E534-574B-979B-86759C599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EMSRL Best Practice</a:t>
            </a:r>
            <a:endParaRPr lang="en-CH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8A16A-3CFB-C544-B4D2-FCAA1FAC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4290" y="6546115"/>
            <a:ext cx="1012471" cy="214828"/>
          </a:xfrm>
        </p:spPr>
        <p:txBody>
          <a:bodyPr/>
          <a:lstStyle/>
          <a:p>
            <a:r>
              <a:rPr lang="en-CH"/>
              <a:t>Seite </a:t>
            </a:r>
            <a:fld id="{B9B00C56-5F5C-D643-8445-62DC4CDCFB66}" type="slidenum">
              <a:rPr lang="en-CH" smtClean="0"/>
              <a:pPr/>
              <a:t>15</a:t>
            </a:fld>
            <a:endParaRPr lang="en-CH" dirty="0"/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B71E9E91-E16C-6205-0455-1885205EDFB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44613" y="1704179"/>
            <a:ext cx="4727368" cy="476161"/>
          </a:xfrm>
        </p:spPr>
        <p:txBody>
          <a:bodyPr/>
          <a:lstStyle/>
          <a:p>
            <a:r>
              <a:rPr lang="de-CH" dirty="0"/>
              <a:t>Dimensionierung der USV-Anlage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1A07E15-453F-6577-86FA-075AF03FC6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Die zu erwartende Belastung der USV-Anlage ohne Leistungsreserve</a:t>
            </a:r>
          </a:p>
          <a:p>
            <a:r>
              <a:rPr lang="de-DE" dirty="0"/>
              <a:t>Der Gleichzeitigkeitsfaktor</a:t>
            </a:r>
          </a:p>
          <a:p>
            <a:r>
              <a:rPr lang="de-DE" dirty="0"/>
              <a:t>Ausbaureserve</a:t>
            </a:r>
          </a:p>
          <a:p>
            <a:r>
              <a:rPr lang="de-DE" dirty="0"/>
              <a:t>Ist auf Grund der Anforderung der Verbraucher eine Netzersatzanlage erforderlich, so muss die USV-Anlage auf die vorgeschaltete Netzersatzanlage ausgelegt werden.</a:t>
            </a:r>
            <a:endParaRPr lang="de-CH" dirty="0"/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193E5976-F6BE-A371-2428-7B8CD9547BE2}"/>
              </a:ext>
            </a:extLst>
          </p:cNvPr>
          <p:cNvSpPr txBox="1">
            <a:spLocks/>
          </p:cNvSpPr>
          <p:nvPr/>
        </p:nvSpPr>
        <p:spPr>
          <a:xfrm>
            <a:off x="6720020" y="2368800"/>
            <a:ext cx="4727368" cy="3258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79B3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9B3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9B3"/>
              </a:buClr>
              <a:buFont typeface="Arial" panose="020B0604020202020204" pitchFamily="34" charset="0"/>
              <a:buChar char="•"/>
              <a:defRPr sz="15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9B3"/>
              </a:buClr>
              <a:buFont typeface="Arial" panose="020B0604020202020204" pitchFamily="34" charset="0"/>
              <a:buChar char="•"/>
              <a:defRPr sz="13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9B3"/>
              </a:buClr>
              <a:buFont typeface="Arial" panose="020B0604020202020204" pitchFamily="34" charset="0"/>
              <a:buChar char="•"/>
              <a:defRPr sz="13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Die Kapazität der Batterien der USV-Anlage ist zu minimieren, um Investitions-, </a:t>
            </a:r>
            <a:r>
              <a:rPr lang="de-DE" dirty="0" err="1"/>
              <a:t>Wartungs-und</a:t>
            </a:r>
            <a:r>
              <a:rPr lang="de-DE" dirty="0"/>
              <a:t> Entsorgungskosten zu reduzieren. Dazu muss abgeklärt werden, in welcher Zeit laufende Prozesse geordnet abgeschaltet werden können.</a:t>
            </a:r>
          </a:p>
          <a:p>
            <a:r>
              <a:rPr lang="de-DE" dirty="0"/>
              <a:t>Der Einsatz einer Netzersatzanlage kann die notwendige Batteriekapazität ebenfalls reduzieren.</a:t>
            </a:r>
            <a:endParaRPr lang="de-CH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386827E8-2701-D4CA-B336-20FB6BA5F868}"/>
              </a:ext>
            </a:extLst>
          </p:cNvPr>
          <p:cNvSpPr txBox="1">
            <a:spLocks/>
          </p:cNvSpPr>
          <p:nvPr/>
        </p:nvSpPr>
        <p:spPr>
          <a:xfrm>
            <a:off x="6720020" y="1704179"/>
            <a:ext cx="4727368" cy="4761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b="1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Dimensionierung der Batterien</a:t>
            </a:r>
          </a:p>
        </p:txBody>
      </p:sp>
    </p:spTree>
    <p:extLst>
      <p:ext uri="{BB962C8B-B14F-4D97-AF65-F5344CB8AC3E}">
        <p14:creationId xmlns:p14="http://schemas.microsoft.com/office/powerpoint/2010/main" val="1330394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A4188681-B204-5147-807D-771B32360C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34" t="10408"/>
          <a:stretch/>
        </p:blipFill>
        <p:spPr>
          <a:xfrm>
            <a:off x="8194798" y="1951473"/>
            <a:ext cx="2780247" cy="3593925"/>
          </a:xfrm>
          <a:prstGeom prst="rect">
            <a:avLst/>
          </a:prstGeom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182452B9-FDB2-4202-ABFA-61AC1C110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USV Systemaufbau - Abbildung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BAD416-1294-DA48-9277-15EED0A8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A280-4D89-6F41-A668-34541B3B9147}" type="datetime1">
              <a:rPr lang="de-CH" smtClean="0"/>
              <a:pPr/>
              <a:t>19.09.2022</a:t>
            </a:fld>
            <a:endParaRPr lang="en-CH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EDE2F-E534-574B-979B-86759C599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EMSRL Best Practice</a:t>
            </a:r>
            <a:endParaRPr lang="en-CH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8A16A-3CFB-C544-B4D2-FCAA1FAC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4290" y="6546115"/>
            <a:ext cx="1012471" cy="214828"/>
          </a:xfrm>
        </p:spPr>
        <p:txBody>
          <a:bodyPr/>
          <a:lstStyle/>
          <a:p>
            <a:r>
              <a:rPr lang="en-CH"/>
              <a:t>Seite </a:t>
            </a:r>
            <a:fld id="{B9B00C56-5F5C-D643-8445-62DC4CDCFB66}" type="slidenum">
              <a:rPr lang="en-CH" smtClean="0"/>
              <a:pPr/>
              <a:t>16</a:t>
            </a:fld>
            <a:endParaRPr lang="en-CH" dirty="0"/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B71E9E91-E16C-6205-0455-1885205EDFB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44613" y="1462881"/>
            <a:ext cx="3535288" cy="476161"/>
          </a:xfrm>
        </p:spPr>
        <p:txBody>
          <a:bodyPr>
            <a:normAutofit/>
          </a:bodyPr>
          <a:lstStyle/>
          <a:p>
            <a:r>
              <a:rPr lang="de-CH" dirty="0"/>
              <a:t>Geradeaus Anlage</a:t>
            </a:r>
          </a:p>
        </p:txBody>
      </p:sp>
      <p:sp>
        <p:nvSpPr>
          <p:cNvPr id="11" name="Textplatzhalter 14">
            <a:extLst>
              <a:ext uri="{FF2B5EF4-FFF2-40B4-BE49-F238E27FC236}">
                <a16:creationId xmlns:a16="http://schemas.microsoft.com/office/drawing/2014/main" id="{D6EAEFCE-3794-C652-7AE5-A41E0A57481D}"/>
              </a:ext>
            </a:extLst>
          </p:cNvPr>
          <p:cNvSpPr txBox="1">
            <a:spLocks/>
          </p:cNvSpPr>
          <p:nvPr/>
        </p:nvSpPr>
        <p:spPr>
          <a:xfrm>
            <a:off x="4554618" y="1462881"/>
            <a:ext cx="3535288" cy="4761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b="1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Parallelanlage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DE901F0A-71D6-A0A4-AFD9-06FFD614ABA1}"/>
              </a:ext>
            </a:extLst>
          </p:cNvPr>
          <p:cNvSpPr txBox="1">
            <a:spLocks/>
          </p:cNvSpPr>
          <p:nvPr/>
        </p:nvSpPr>
        <p:spPr>
          <a:xfrm>
            <a:off x="8364623" y="1462881"/>
            <a:ext cx="3535288" cy="4761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b="1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Modulare Anlage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DD9D48E-AB24-938C-FD0C-9E99DC76CE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43" t="8877"/>
          <a:stretch/>
        </p:blipFill>
        <p:spPr>
          <a:xfrm>
            <a:off x="986366" y="1939042"/>
            <a:ext cx="2239985" cy="382197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B9D5F12-7A62-9076-EECC-1B02F73130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34" t="10408"/>
          <a:stretch/>
        </p:blipFill>
        <p:spPr>
          <a:xfrm>
            <a:off x="4184657" y="1955446"/>
            <a:ext cx="2780247" cy="359392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94966F2-DF7F-72E4-1021-CCE397F979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84" t="11667"/>
          <a:stretch/>
        </p:blipFill>
        <p:spPr>
          <a:xfrm>
            <a:off x="7912101" y="1909233"/>
            <a:ext cx="3279613" cy="353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61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182452B9-FDB2-4202-ABFA-61AC1C110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USV Systemaufbau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BAD416-1294-DA48-9277-15EED0A8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A280-4D89-6F41-A668-34541B3B9147}" type="datetime1">
              <a:rPr lang="de-CH" smtClean="0"/>
              <a:pPr/>
              <a:t>19.09.2022</a:t>
            </a:fld>
            <a:endParaRPr lang="en-CH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EDE2F-E534-574B-979B-86759C599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EMSRL Best Practice</a:t>
            </a:r>
            <a:endParaRPr lang="en-CH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8A16A-3CFB-C544-B4D2-FCAA1FAC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4290" y="6546115"/>
            <a:ext cx="1012471" cy="214828"/>
          </a:xfrm>
        </p:spPr>
        <p:txBody>
          <a:bodyPr/>
          <a:lstStyle/>
          <a:p>
            <a:r>
              <a:rPr lang="en-CH"/>
              <a:t>Seite </a:t>
            </a:r>
            <a:fld id="{B9B00C56-5F5C-D643-8445-62DC4CDCFB66}" type="slidenum">
              <a:rPr lang="en-CH" smtClean="0"/>
              <a:pPr/>
              <a:t>17</a:t>
            </a:fld>
            <a:endParaRPr lang="en-CH" dirty="0"/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B71E9E91-E16C-6205-0455-1885205EDFB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44613" y="1462881"/>
            <a:ext cx="3535288" cy="476161"/>
          </a:xfrm>
        </p:spPr>
        <p:txBody>
          <a:bodyPr>
            <a:normAutofit/>
          </a:bodyPr>
          <a:lstStyle/>
          <a:p>
            <a:r>
              <a:rPr lang="de-CH" dirty="0"/>
              <a:t>Geradeaus Anlage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1A07E15-453F-6577-86FA-075AF03FC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4612" y="2127502"/>
            <a:ext cx="3535288" cy="3258750"/>
          </a:xfrm>
        </p:spPr>
        <p:txBody>
          <a:bodyPr>
            <a:normAutofit lnSpcReduction="10000"/>
          </a:bodyPr>
          <a:lstStyle/>
          <a:p>
            <a:r>
              <a:rPr lang="de-DE" dirty="0"/>
              <a:t>Vorteile: </a:t>
            </a:r>
          </a:p>
          <a:p>
            <a:pPr lvl="1"/>
            <a:r>
              <a:rPr lang="de-DE" dirty="0"/>
              <a:t>nur eine Anlage</a:t>
            </a:r>
          </a:p>
          <a:p>
            <a:pPr lvl="1"/>
            <a:r>
              <a:rPr lang="de-DE" dirty="0"/>
              <a:t>hohe Belastung</a:t>
            </a:r>
          </a:p>
          <a:p>
            <a:pPr lvl="1"/>
            <a:r>
              <a:rPr lang="de-DE" dirty="0"/>
              <a:t>hoher Wirkungsgrad</a:t>
            </a:r>
          </a:p>
          <a:p>
            <a:pPr lvl="1"/>
            <a:r>
              <a:rPr lang="de-DE" dirty="0"/>
              <a:t>Investitionskosten minimal</a:t>
            </a:r>
          </a:p>
          <a:p>
            <a:r>
              <a:rPr lang="de-DE" dirty="0"/>
              <a:t>Nachteile:</a:t>
            </a:r>
          </a:p>
          <a:p>
            <a:pPr lvl="1"/>
            <a:r>
              <a:rPr lang="de-DE" dirty="0"/>
              <a:t>Ausfall der USV-Anlage hat</a:t>
            </a:r>
          </a:p>
          <a:p>
            <a:pPr lvl="1"/>
            <a:r>
              <a:rPr lang="de-DE" dirty="0"/>
              <a:t>Systemabsturz zur Folge</a:t>
            </a:r>
          </a:p>
          <a:p>
            <a:pPr lvl="1"/>
            <a:r>
              <a:rPr lang="de-DE" dirty="0"/>
              <a:t>Reserveleistung reduziert die Belastung und damit den Wirkungsgrad</a:t>
            </a:r>
            <a:endParaRPr lang="de-CH" dirty="0"/>
          </a:p>
        </p:txBody>
      </p:sp>
      <p:sp>
        <p:nvSpPr>
          <p:cNvPr id="11" name="Textplatzhalter 14">
            <a:extLst>
              <a:ext uri="{FF2B5EF4-FFF2-40B4-BE49-F238E27FC236}">
                <a16:creationId xmlns:a16="http://schemas.microsoft.com/office/drawing/2014/main" id="{D6EAEFCE-3794-C652-7AE5-A41E0A57481D}"/>
              </a:ext>
            </a:extLst>
          </p:cNvPr>
          <p:cNvSpPr txBox="1">
            <a:spLocks/>
          </p:cNvSpPr>
          <p:nvPr/>
        </p:nvSpPr>
        <p:spPr>
          <a:xfrm>
            <a:off x="4554618" y="1462881"/>
            <a:ext cx="3535288" cy="4761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b="1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Parallelanlage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C7EB560F-F73E-9F24-4593-17E2751428B3}"/>
              </a:ext>
            </a:extLst>
          </p:cNvPr>
          <p:cNvSpPr txBox="1">
            <a:spLocks/>
          </p:cNvSpPr>
          <p:nvPr/>
        </p:nvSpPr>
        <p:spPr>
          <a:xfrm>
            <a:off x="4554617" y="2127502"/>
            <a:ext cx="3535288" cy="32587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79B3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9B3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9B3"/>
              </a:buClr>
              <a:buFont typeface="Arial" panose="020B0604020202020204" pitchFamily="34" charset="0"/>
              <a:buChar char="•"/>
              <a:defRPr sz="15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9B3"/>
              </a:buClr>
              <a:buFont typeface="Arial" panose="020B0604020202020204" pitchFamily="34" charset="0"/>
              <a:buChar char="•"/>
              <a:defRPr sz="13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9B3"/>
              </a:buClr>
              <a:buFont typeface="Arial" panose="020B0604020202020204" pitchFamily="34" charset="0"/>
              <a:buChar char="•"/>
              <a:defRPr sz="13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Vorteile: </a:t>
            </a:r>
          </a:p>
          <a:p>
            <a:pPr lvl="1"/>
            <a:r>
              <a:rPr lang="de-DE" dirty="0"/>
              <a:t>Höhe Zuverlässigkeit (MTBF)</a:t>
            </a:r>
          </a:p>
          <a:p>
            <a:pPr lvl="1"/>
            <a:r>
              <a:rPr lang="de-DE" dirty="0"/>
              <a:t>Ausfall einer Anlage bewirkt keinen Systemausfall</a:t>
            </a:r>
          </a:p>
          <a:p>
            <a:r>
              <a:rPr lang="de-DE" dirty="0"/>
              <a:t>Nachteile:</a:t>
            </a:r>
          </a:p>
          <a:p>
            <a:pPr lvl="1"/>
            <a:r>
              <a:rPr lang="de-DE" dirty="0"/>
              <a:t>Zwei Anlagen</a:t>
            </a:r>
          </a:p>
          <a:p>
            <a:pPr lvl="1"/>
            <a:r>
              <a:rPr lang="de-DE" dirty="0"/>
              <a:t>Hohe Investitions- und Betriebskosten</a:t>
            </a:r>
          </a:p>
          <a:p>
            <a:pPr lvl="1"/>
            <a:r>
              <a:rPr lang="de-DE" dirty="0"/>
              <a:t>Hohe Energieverluste, wenn dauernd beide Anlagen in Betrieb sind</a:t>
            </a:r>
            <a:endParaRPr lang="de-CH" dirty="0"/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DE901F0A-71D6-A0A4-AFD9-06FFD614ABA1}"/>
              </a:ext>
            </a:extLst>
          </p:cNvPr>
          <p:cNvSpPr txBox="1">
            <a:spLocks/>
          </p:cNvSpPr>
          <p:nvPr/>
        </p:nvSpPr>
        <p:spPr>
          <a:xfrm>
            <a:off x="8364623" y="1462881"/>
            <a:ext cx="3535288" cy="4761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b="1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Modulare Anlage</a:t>
            </a: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1560A50C-52DB-A8AB-4022-7F7CC45D8A46}"/>
              </a:ext>
            </a:extLst>
          </p:cNvPr>
          <p:cNvSpPr txBox="1">
            <a:spLocks/>
          </p:cNvSpPr>
          <p:nvPr/>
        </p:nvSpPr>
        <p:spPr>
          <a:xfrm>
            <a:off x="8364622" y="2127502"/>
            <a:ext cx="3535288" cy="36128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79B3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9B3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9B3"/>
              </a:buClr>
              <a:buFont typeface="Arial" panose="020B0604020202020204" pitchFamily="34" charset="0"/>
              <a:buChar char="•"/>
              <a:defRPr sz="15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9B3"/>
              </a:buClr>
              <a:buFont typeface="Arial" panose="020B0604020202020204" pitchFamily="34" charset="0"/>
              <a:buChar char="•"/>
              <a:defRPr sz="13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9B3"/>
              </a:buClr>
              <a:buFont typeface="Arial" panose="020B0604020202020204" pitchFamily="34" charset="0"/>
              <a:buChar char="•"/>
              <a:defRPr sz="13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Vorteile: </a:t>
            </a:r>
          </a:p>
          <a:p>
            <a:pPr lvl="1"/>
            <a:r>
              <a:rPr lang="de-DE" dirty="0"/>
              <a:t>Lastabhängig steuerbar und ausbaubar</a:t>
            </a:r>
          </a:p>
          <a:p>
            <a:pPr lvl="1"/>
            <a:r>
              <a:rPr lang="de-DE" dirty="0"/>
              <a:t>Die installierte USV-Leistung kann nahe bei der Verbrauchsleistung gehalten werden</a:t>
            </a:r>
          </a:p>
          <a:p>
            <a:pPr lvl="1"/>
            <a:r>
              <a:rPr lang="de-DE" dirty="0"/>
              <a:t>Tiefe Betriebskosten</a:t>
            </a:r>
          </a:p>
          <a:p>
            <a:pPr lvl="1"/>
            <a:r>
              <a:rPr lang="de-DE" dirty="0"/>
              <a:t>Ausfall eines Moduls bewirkt keinen Systemunterbruch</a:t>
            </a:r>
          </a:p>
          <a:p>
            <a:r>
              <a:rPr lang="de-DE" dirty="0"/>
              <a:t>Nachteile:</a:t>
            </a:r>
          </a:p>
          <a:p>
            <a:pPr lvl="1"/>
            <a:r>
              <a:rPr lang="de-DE" dirty="0"/>
              <a:t>Vorinvestition für die Ausbaubarkeit ist notwendig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016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9AC954EF-68A0-4558-B72B-D8CF97A8A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4612" y="1820639"/>
            <a:ext cx="4727368" cy="3987977"/>
          </a:xfrm>
        </p:spPr>
        <p:txBody>
          <a:bodyPr/>
          <a:lstStyle/>
          <a:p>
            <a:r>
              <a:rPr lang="de-DE" dirty="0"/>
              <a:t>Wie lange halten USV (0.5h, 2h, 4h)</a:t>
            </a:r>
          </a:p>
          <a:p>
            <a:pPr lvl="1"/>
            <a:r>
              <a:rPr lang="de-DE" dirty="0"/>
              <a:t>Sicherungen und Auslegungen</a:t>
            </a:r>
          </a:p>
          <a:p>
            <a:pPr lvl="2"/>
            <a:r>
              <a:rPr lang="de-DE" dirty="0"/>
              <a:t>Kurzschlussstrombedarf</a:t>
            </a:r>
          </a:p>
          <a:p>
            <a:pPr lvl="1"/>
            <a:r>
              <a:rPr lang="de-DE" dirty="0"/>
              <a:t>Leistungsbedarf</a:t>
            </a:r>
          </a:p>
          <a:p>
            <a:pPr lvl="1"/>
            <a:r>
              <a:rPr lang="de-DE" dirty="0"/>
              <a:t>Redundanz</a:t>
            </a:r>
          </a:p>
          <a:p>
            <a:pPr lvl="1"/>
            <a:r>
              <a:rPr lang="de-DE" dirty="0"/>
              <a:t>Stand </a:t>
            </a:r>
            <a:r>
              <a:rPr lang="de-DE" dirty="0" err="1"/>
              <a:t>by</a:t>
            </a:r>
            <a:r>
              <a:rPr lang="de-DE" dirty="0"/>
              <a:t> Verluste</a:t>
            </a:r>
          </a:p>
          <a:p>
            <a:pPr lvl="1"/>
            <a:endParaRPr lang="de-DE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182452B9-FDB2-4202-ABFA-61AC1C110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USV Stützzeit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BAD416-1294-DA48-9277-15EED0A8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A280-4D89-6F41-A668-34541B3B9147}" type="datetime1">
              <a:rPr lang="de-CH" smtClean="0"/>
              <a:pPr/>
              <a:t>19.09.2022</a:t>
            </a:fld>
            <a:endParaRPr lang="en-CH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EDE2F-E534-574B-979B-86759C599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EMSRL Best Practice</a:t>
            </a:r>
            <a:endParaRPr lang="en-CH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8A16A-3CFB-C544-B4D2-FCAA1FAC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4290" y="6546115"/>
            <a:ext cx="1012471" cy="214828"/>
          </a:xfrm>
        </p:spPr>
        <p:txBody>
          <a:bodyPr/>
          <a:lstStyle/>
          <a:p>
            <a:r>
              <a:rPr lang="en-CH"/>
              <a:t>Seite </a:t>
            </a:r>
            <a:fld id="{B9B00C56-5F5C-D643-8445-62DC4CDCFB66}" type="slidenum">
              <a:rPr lang="en-CH" smtClean="0"/>
              <a:pPr/>
              <a:t>18</a:t>
            </a:fld>
            <a:endParaRPr lang="en-CH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BD6EACF-E8D2-771E-2D97-DD92BAB90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458" y="1633743"/>
            <a:ext cx="4918485" cy="276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86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telligente Sensoren – Heartbeat Technology | Endress+Hauser">
            <a:extLst>
              <a:ext uri="{FF2B5EF4-FFF2-40B4-BE49-F238E27FC236}">
                <a16:creationId xmlns:a16="http://schemas.microsoft.com/office/drawing/2014/main" id="{12006C9A-0E97-482D-EF75-24365D4D6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333" y="1505089"/>
            <a:ext cx="4638937" cy="261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9AC954EF-68A0-4558-B72B-D8CF97A8A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4611" y="1820639"/>
            <a:ext cx="6155721" cy="3987977"/>
          </a:xfrm>
        </p:spPr>
        <p:txBody>
          <a:bodyPr>
            <a:normAutofit/>
          </a:bodyPr>
          <a:lstStyle/>
          <a:p>
            <a:r>
              <a:rPr lang="de-DE" dirty="0"/>
              <a:t>Wie können USV unterhalten werden</a:t>
            </a:r>
          </a:p>
          <a:p>
            <a:pPr lvl="1"/>
            <a:r>
              <a:rPr lang="de-DE" dirty="0"/>
              <a:t>Lebensdauer</a:t>
            </a:r>
          </a:p>
          <a:p>
            <a:pPr lvl="1"/>
            <a:r>
              <a:rPr lang="de-DE" dirty="0"/>
              <a:t>Umgebungsbedingungen:</a:t>
            </a:r>
          </a:p>
          <a:p>
            <a:pPr lvl="2"/>
            <a:r>
              <a:rPr lang="de-DE" dirty="0"/>
              <a:t>Betriebstemperatur:			0 °C bis 40 °C</a:t>
            </a:r>
          </a:p>
          <a:p>
            <a:pPr lvl="2"/>
            <a:r>
              <a:rPr lang="de-DE" dirty="0"/>
              <a:t>Luftfeuchtigkeit:			0 % bis 95 %</a:t>
            </a:r>
            <a:br>
              <a:rPr lang="de-DE" dirty="0"/>
            </a:br>
            <a:r>
              <a:rPr lang="de-DE" dirty="0"/>
              <a:t>					nicht kondensierend</a:t>
            </a:r>
          </a:p>
          <a:p>
            <a:pPr lvl="2"/>
            <a:r>
              <a:rPr lang="de-DE" dirty="0"/>
              <a:t>Geräuschpegel im Abstand von 1 m:	&lt; 55 dB</a:t>
            </a:r>
          </a:p>
          <a:p>
            <a:pPr lvl="2"/>
            <a:r>
              <a:rPr lang="de-DE" dirty="0"/>
              <a:t>Batterietest				Ja</a:t>
            </a:r>
          </a:p>
          <a:p>
            <a:pPr lvl="2"/>
            <a:r>
              <a:rPr lang="de-DE" dirty="0"/>
              <a:t>Schutz vor Batterietiefentladung inkl. automatischer Batterieüberwachung</a:t>
            </a:r>
          </a:p>
          <a:p>
            <a:pPr lvl="1"/>
            <a:r>
              <a:rPr lang="de-DE" dirty="0"/>
              <a:t>Betrieb (On-Line/Off-Line) / Umschaltung</a:t>
            </a:r>
          </a:p>
          <a:p>
            <a:pPr lvl="1"/>
            <a:r>
              <a:rPr lang="de-DE" dirty="0"/>
              <a:t>“</a:t>
            </a:r>
            <a:r>
              <a:rPr lang="de-DE" dirty="0" err="1"/>
              <a:t>Heartbeat</a:t>
            </a:r>
            <a:r>
              <a:rPr lang="de-DE" dirty="0"/>
              <a:t> Technology” zur vorausschauenden Wartung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182452B9-FDB2-4202-ABFA-61AC1C110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USV Unterhalt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BAD416-1294-DA48-9277-15EED0A8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A280-4D89-6F41-A668-34541B3B9147}" type="datetime1">
              <a:rPr lang="de-CH" smtClean="0"/>
              <a:pPr/>
              <a:t>19.09.2022</a:t>
            </a:fld>
            <a:endParaRPr lang="en-CH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EDE2F-E534-574B-979B-86759C599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EMSRL Best Practice</a:t>
            </a:r>
            <a:endParaRPr lang="en-CH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8A16A-3CFB-C544-B4D2-FCAA1FAC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4290" y="6546115"/>
            <a:ext cx="1012471" cy="214828"/>
          </a:xfrm>
        </p:spPr>
        <p:txBody>
          <a:bodyPr/>
          <a:lstStyle/>
          <a:p>
            <a:r>
              <a:rPr lang="en-CH"/>
              <a:t>Seite </a:t>
            </a:r>
            <a:fld id="{B9B00C56-5F5C-D643-8445-62DC4CDCFB66}" type="slidenum">
              <a:rPr lang="en-CH" smtClean="0"/>
              <a:pPr/>
              <a:t>19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530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3722D-896D-E241-AA53-7CE98018BF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EMSRL</a:t>
            </a:r>
            <a:br>
              <a:rPr lang="de-DE" dirty="0"/>
            </a:br>
            <a:r>
              <a:rPr lang="de-DE" dirty="0"/>
              <a:t>Best Practice</a:t>
            </a:r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AD280D-C1E9-7543-A9D4-6B4CE5DEEC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Daniel Zabkar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29780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9AC954EF-68A0-4558-B72B-D8CF97A8A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4612" y="1409701"/>
            <a:ext cx="4462388" cy="4680382"/>
          </a:xfrm>
        </p:spPr>
        <p:txBody>
          <a:bodyPr>
            <a:normAutofit lnSpcReduction="10000"/>
          </a:bodyPr>
          <a:lstStyle/>
          <a:p>
            <a:r>
              <a:rPr lang="de-DE" dirty="0"/>
              <a:t>Kurzfristige </a:t>
            </a:r>
            <a:r>
              <a:rPr lang="de-DE" dirty="0" err="1"/>
              <a:t>Massnahmen</a:t>
            </a:r>
            <a:endParaRPr lang="de-DE" dirty="0"/>
          </a:p>
          <a:p>
            <a:pPr lvl="1"/>
            <a:r>
              <a:rPr lang="de-DE" dirty="0"/>
              <a:t>Handbetrieb sicherstellen</a:t>
            </a:r>
          </a:p>
          <a:p>
            <a:pPr lvl="1"/>
            <a:r>
              <a:rPr lang="de-DE" dirty="0"/>
              <a:t>USV Batterien überprüfen</a:t>
            </a:r>
          </a:p>
          <a:p>
            <a:pPr lvl="1"/>
            <a:r>
              <a:rPr lang="de-DE" dirty="0"/>
              <a:t>Prüfen was passiert wenn USV ausfällt</a:t>
            </a:r>
          </a:p>
          <a:p>
            <a:pPr lvl="1"/>
            <a:r>
              <a:rPr lang="de-DE" dirty="0"/>
              <a:t>Lebensdauer Batterien 2-5 Jahren</a:t>
            </a:r>
          </a:p>
          <a:p>
            <a:pPr marR="52280" lvl="2"/>
            <a:r>
              <a:rPr lang="de-CH" b="1" i="0" u="none" strike="noStrike" baseline="0" dirty="0">
                <a:cs typeface="Segoe UI" panose="020B0502040204020203" pitchFamily="34" charset="0"/>
              </a:rPr>
              <a:t>Batterietemperatur Gebrauchsdauer in Jahren (</a:t>
            </a:r>
            <a:r>
              <a:rPr lang="de-CH" b="0" i="0" u="none" strike="noStrike" baseline="0" dirty="0">
                <a:cs typeface="Segoe UI" panose="020B0502040204020203" pitchFamily="34" charset="0"/>
              </a:rPr>
              <a:t>nach EUROBAT Norm)</a:t>
            </a:r>
          </a:p>
          <a:p>
            <a:pPr marR="45680" lvl="3"/>
            <a:r>
              <a:rPr lang="de-DE" b="0" i="0" u="none" strike="noStrike" baseline="0" dirty="0">
                <a:cs typeface="Segoe UI" panose="020B0502040204020203" pitchFamily="34" charset="0"/>
              </a:rPr>
              <a:t>bei 20°Celsius 10 Jahre Design Life</a:t>
            </a:r>
          </a:p>
          <a:p>
            <a:pPr marR="78160" lvl="3"/>
            <a:r>
              <a:rPr lang="de-DE" b="0" i="0" u="none" strike="noStrike" baseline="0" dirty="0">
                <a:cs typeface="Segoe UI" panose="020B0502040204020203" pitchFamily="34" charset="0"/>
              </a:rPr>
              <a:t>bei 30°Celsius 5 Jahre</a:t>
            </a:r>
          </a:p>
          <a:p>
            <a:pPr marR="78330" lvl="3"/>
            <a:r>
              <a:rPr lang="de-DE" b="0" i="0" u="none" strike="noStrike" baseline="0" dirty="0">
                <a:cs typeface="Segoe UI" panose="020B0502040204020203" pitchFamily="34" charset="0"/>
              </a:rPr>
              <a:t>bei 40°Celsius 2.5 Jahre</a:t>
            </a:r>
            <a:endParaRPr lang="de-DE" dirty="0">
              <a:cs typeface="Segoe UI" panose="020B0502040204020203" pitchFamily="34" charset="0"/>
            </a:endParaRPr>
          </a:p>
          <a:p>
            <a:pPr lvl="1"/>
            <a:r>
              <a:rPr lang="de-DE" dirty="0"/>
              <a:t>Notalarmierung</a:t>
            </a:r>
          </a:p>
          <a:p>
            <a:r>
              <a:rPr lang="de-DE" dirty="0"/>
              <a:t>Überwachung und Steuerung</a:t>
            </a:r>
          </a:p>
          <a:p>
            <a:pPr lvl="1"/>
            <a:r>
              <a:rPr lang="de-DE" dirty="0"/>
              <a:t>Überwachungs- und Bedieneinheit auf der USV-Anlage</a:t>
            </a:r>
          </a:p>
          <a:p>
            <a:pPr lvl="1"/>
            <a:r>
              <a:rPr lang="de-DE" dirty="0"/>
              <a:t>Server </a:t>
            </a:r>
            <a:r>
              <a:rPr lang="de-DE" dirty="0" err="1"/>
              <a:t>Shut</a:t>
            </a:r>
            <a:r>
              <a:rPr lang="de-DE" dirty="0"/>
              <a:t>-Down Funktion</a:t>
            </a:r>
          </a:p>
          <a:p>
            <a:pPr lvl="1"/>
            <a:r>
              <a:rPr lang="de-DE" dirty="0"/>
              <a:t>Kommunikationsschnittstelle</a:t>
            </a:r>
          </a:p>
          <a:p>
            <a:pPr lvl="1"/>
            <a:r>
              <a:rPr lang="de-DE" dirty="0"/>
              <a:t>Potentialfreie Relaiskontakte</a:t>
            </a:r>
            <a:endParaRPr lang="de-CH" dirty="0"/>
          </a:p>
          <a:p>
            <a:pPr lvl="1"/>
            <a:endParaRPr lang="de-DE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182452B9-FDB2-4202-ABFA-61AC1C110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USV Massnahmen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BAD416-1294-DA48-9277-15EED0A8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A280-4D89-6F41-A668-34541B3B9147}" type="datetime1">
              <a:rPr lang="de-CH" smtClean="0"/>
              <a:pPr/>
              <a:t>19.09.2022</a:t>
            </a:fld>
            <a:endParaRPr lang="en-CH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EDE2F-E534-574B-979B-86759C599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EMSRL Best Practice</a:t>
            </a:r>
            <a:endParaRPr lang="en-CH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8A16A-3CFB-C544-B4D2-FCAA1FAC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4290" y="6546115"/>
            <a:ext cx="1012471" cy="214828"/>
          </a:xfrm>
        </p:spPr>
        <p:txBody>
          <a:bodyPr/>
          <a:lstStyle/>
          <a:p>
            <a:r>
              <a:rPr lang="en-CH"/>
              <a:t>Seite </a:t>
            </a:r>
            <a:fld id="{B9B00C56-5F5C-D643-8445-62DC4CDCFB66}" type="slidenum">
              <a:rPr lang="en-CH" smtClean="0"/>
              <a:pPr/>
              <a:t>20</a:t>
            </a:fld>
            <a:endParaRPr lang="en-CH" dirty="0"/>
          </a:p>
        </p:txBody>
      </p:sp>
      <p:pic>
        <p:nvPicPr>
          <p:cNvPr id="15" name="Inhaltsplatzhalter 17">
            <a:extLst>
              <a:ext uri="{FF2B5EF4-FFF2-40B4-BE49-F238E27FC236}">
                <a16:creationId xmlns:a16="http://schemas.microsoft.com/office/drawing/2014/main" id="{462B1B63-2916-40EA-A318-A8C8BD343585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 rotWithShape="1">
          <a:blip r:embed="rId2"/>
          <a:srcRect l="21841" r="20437"/>
          <a:stretch/>
        </p:blipFill>
        <p:spPr>
          <a:xfrm>
            <a:off x="7647169" y="288343"/>
            <a:ext cx="4352387" cy="4241323"/>
          </a:xfr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E71A1A7-455C-D733-14A2-7A1FE29B8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873" y="1973864"/>
            <a:ext cx="2400423" cy="2286117"/>
          </a:xfrm>
          <a:prstGeom prst="rect">
            <a:avLst/>
          </a:prstGeom>
        </p:spPr>
      </p:pic>
      <p:sp>
        <p:nvSpPr>
          <p:cNvPr id="10" name="Inhaltsplatzhalter 13">
            <a:extLst>
              <a:ext uri="{FF2B5EF4-FFF2-40B4-BE49-F238E27FC236}">
                <a16:creationId xmlns:a16="http://schemas.microsoft.com/office/drawing/2014/main" id="{ED001D3C-7D99-D776-3A32-701AC25FE61F}"/>
              </a:ext>
            </a:extLst>
          </p:cNvPr>
          <p:cNvSpPr txBox="1">
            <a:spLocks/>
          </p:cNvSpPr>
          <p:nvPr/>
        </p:nvSpPr>
        <p:spPr>
          <a:xfrm>
            <a:off x="5210961" y="1549401"/>
            <a:ext cx="2425042" cy="6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79B3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9B3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9B3"/>
              </a:buClr>
              <a:buFont typeface="Arial" panose="020B0604020202020204" pitchFamily="34" charset="0"/>
              <a:buChar char="•"/>
              <a:defRPr sz="15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9B3"/>
              </a:buClr>
              <a:buFont typeface="Arial" panose="020B0604020202020204" pitchFamily="34" charset="0"/>
              <a:buChar char="•"/>
              <a:defRPr sz="13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9B3"/>
              </a:buClr>
              <a:buFont typeface="Arial" panose="020B0604020202020204" pitchFamily="34" charset="0"/>
              <a:buChar char="•"/>
              <a:defRPr sz="13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CH" sz="1400" dirty="0"/>
              <a:t>Beste Gebrauchserwartung der Bleibatterien bei 20°C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790603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9AC954EF-68A0-4558-B72B-D8CF97A8A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4612" y="1820639"/>
            <a:ext cx="4727368" cy="4269443"/>
          </a:xfrm>
        </p:spPr>
        <p:txBody>
          <a:bodyPr>
            <a:normAutofit/>
          </a:bodyPr>
          <a:lstStyle/>
          <a:p>
            <a:r>
              <a:rPr lang="de-DE" dirty="0"/>
              <a:t>Konzepte</a:t>
            </a:r>
          </a:p>
          <a:p>
            <a:pPr lvl="1"/>
            <a:r>
              <a:rPr lang="de-DE" dirty="0"/>
              <a:t>Redundanz (n-1)</a:t>
            </a:r>
          </a:p>
          <a:p>
            <a:pPr lvl="1"/>
            <a:r>
              <a:rPr lang="de-DE" dirty="0"/>
              <a:t>“</a:t>
            </a:r>
            <a:r>
              <a:rPr lang="de-DE" dirty="0" err="1"/>
              <a:t>Heartbeat</a:t>
            </a:r>
            <a:r>
              <a:rPr lang="de-DE" dirty="0"/>
              <a:t> Technology” zur vorausschauenden Wartung</a:t>
            </a:r>
          </a:p>
          <a:p>
            <a:pPr lvl="1"/>
            <a:r>
              <a:rPr lang="de-CH" dirty="0"/>
              <a:t>Notalarmierung muss gewährleistet sein</a:t>
            </a:r>
          </a:p>
          <a:p>
            <a:pPr lvl="1"/>
            <a:r>
              <a:rPr lang="de-CH" dirty="0"/>
              <a:t>Kommunikation nach aussen (Verstärker, Antenne, Router) wird auch an USV angehängt</a:t>
            </a:r>
          </a:p>
          <a:p>
            <a:r>
              <a:rPr lang="de-CH" dirty="0"/>
              <a:t>Betriebsart</a:t>
            </a:r>
          </a:p>
          <a:p>
            <a:pPr lvl="1"/>
            <a:r>
              <a:rPr lang="de-CH" dirty="0" err="1"/>
              <a:t>Unterbruchsfrei</a:t>
            </a:r>
            <a:endParaRPr lang="de-CH" dirty="0"/>
          </a:p>
          <a:p>
            <a:pPr lvl="1"/>
            <a:r>
              <a:rPr lang="de-CH" dirty="0"/>
              <a:t>Unterbruch bis 20 </a:t>
            </a:r>
            <a:r>
              <a:rPr lang="de-CH" dirty="0" err="1"/>
              <a:t>ms.</a:t>
            </a:r>
            <a:endParaRPr lang="de-CH" dirty="0"/>
          </a:p>
          <a:p>
            <a:pPr lvl="1"/>
            <a:r>
              <a:rPr lang="de-CH" dirty="0"/>
              <a:t>Unterbruch bis 1 min.</a:t>
            </a:r>
          </a:p>
          <a:p>
            <a:pPr lvl="1"/>
            <a:endParaRPr lang="de-CH" dirty="0"/>
          </a:p>
          <a:p>
            <a:pPr lvl="1"/>
            <a:endParaRPr lang="de-DE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182452B9-FDB2-4202-ABFA-61AC1C110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USV Konzepte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BAD416-1294-DA48-9277-15EED0A8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A280-4D89-6F41-A668-34541B3B9147}" type="datetime1">
              <a:rPr lang="de-CH" smtClean="0"/>
              <a:pPr/>
              <a:t>19.09.2022</a:t>
            </a:fld>
            <a:endParaRPr lang="en-CH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EDE2F-E534-574B-979B-86759C599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EMSRL Best Practice</a:t>
            </a:r>
            <a:endParaRPr lang="en-CH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8A16A-3CFB-C544-B4D2-FCAA1FAC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4290" y="6546115"/>
            <a:ext cx="1012471" cy="214828"/>
          </a:xfrm>
        </p:spPr>
        <p:txBody>
          <a:bodyPr/>
          <a:lstStyle/>
          <a:p>
            <a:r>
              <a:rPr lang="en-CH"/>
              <a:t>Seite </a:t>
            </a:r>
            <a:fld id="{B9B00C56-5F5C-D643-8445-62DC4CDCFB66}" type="slidenum">
              <a:rPr lang="en-CH" smtClean="0"/>
              <a:pPr/>
              <a:t>21</a:t>
            </a:fld>
            <a:endParaRPr lang="en-CH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BDAE91C-EBCE-EF99-16FC-CB3428203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654" y="1127042"/>
            <a:ext cx="5981592" cy="388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03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182452B9-FDB2-4202-ABFA-61AC1C110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Szenario</a:t>
            </a:r>
            <a:r>
              <a:rPr lang="de-CH"/>
              <a:t>: 4-stündige </a:t>
            </a:r>
            <a:r>
              <a:rPr lang="de-CH" dirty="0"/>
              <a:t>Stromausfall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BAD416-1294-DA48-9277-15EED0A8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A280-4D89-6F41-A668-34541B3B9147}" type="datetime1">
              <a:rPr lang="de-CH" smtClean="0"/>
              <a:pPr/>
              <a:t>19.09.2022</a:t>
            </a:fld>
            <a:endParaRPr lang="en-CH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EDE2F-E534-574B-979B-86759C599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EMSRL Best Practice</a:t>
            </a:r>
            <a:endParaRPr lang="en-CH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8A16A-3CFB-C544-B4D2-FCAA1FAC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4290" y="6546115"/>
            <a:ext cx="1012471" cy="214828"/>
          </a:xfrm>
        </p:spPr>
        <p:txBody>
          <a:bodyPr/>
          <a:lstStyle/>
          <a:p>
            <a:r>
              <a:rPr lang="en-CH"/>
              <a:t>Seite </a:t>
            </a:r>
            <a:fld id="{B9B00C56-5F5C-D643-8445-62DC4CDCFB66}" type="slidenum">
              <a:rPr lang="en-CH" smtClean="0"/>
              <a:pPr/>
              <a:t>22</a:t>
            </a:fld>
            <a:endParaRPr lang="en-CH" dirty="0"/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36E1621C-2A89-552B-6873-1625E66F2B8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44613" y="1704179"/>
            <a:ext cx="4727368" cy="476161"/>
          </a:xfrm>
        </p:spPr>
        <p:txBody>
          <a:bodyPr/>
          <a:lstStyle/>
          <a:p>
            <a:r>
              <a:rPr lang="de-CH" dirty="0"/>
              <a:t>Folgende Faktoren sind zu beachten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F2F479AC-9503-E2FD-3034-CA108430AF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4611" y="2368800"/>
            <a:ext cx="9894975" cy="3258750"/>
          </a:xfrm>
        </p:spPr>
        <p:txBody>
          <a:bodyPr/>
          <a:lstStyle/>
          <a:p>
            <a:r>
              <a:rPr lang="de-DE" dirty="0"/>
              <a:t>Sind Schieber elektrisch oder pneumatisch gesteuert?</a:t>
            </a:r>
          </a:p>
          <a:p>
            <a:r>
              <a:rPr lang="de-DE" dirty="0"/>
              <a:t>Sind sie Feder belastet?</a:t>
            </a:r>
          </a:p>
          <a:p>
            <a:r>
              <a:rPr lang="de-DE" dirty="0"/>
              <a:t>Sind die Messungen mit 24V angeschlossen?</a:t>
            </a:r>
          </a:p>
          <a:p>
            <a:r>
              <a:rPr lang="de-DE" dirty="0"/>
              <a:t>Werden die Batterien regelmäßig geprüft/überwacht?</a:t>
            </a:r>
          </a:p>
          <a:p>
            <a:r>
              <a:rPr lang="de-DE" dirty="0"/>
              <a:t>Ist das Leitsystem USV-gestützt</a:t>
            </a:r>
            <a:r>
              <a:rPr lang="de-CH" dirty="0"/>
              <a:t>?</a:t>
            </a:r>
          </a:p>
          <a:p>
            <a:r>
              <a:rPr lang="de-CH" dirty="0"/>
              <a:t>Bestehen Leistungsmessungen um zu evaluieren, ob die USV 4 Stunden lang betriebsfähig ist?</a:t>
            </a:r>
          </a:p>
          <a:p>
            <a:r>
              <a:rPr lang="de-CH" dirty="0"/>
              <a:t>Ist die Anlage überhaupt ohne Spannung betriebsfähig?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2313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8C9F-460B-6C4B-ABF9-D948E3E9EA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17280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182452B9-FDB2-4202-ABFA-61AC1C110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USV</a:t>
            </a:r>
            <a:br>
              <a:rPr lang="de-CH" dirty="0"/>
            </a:br>
            <a:r>
              <a:rPr lang="de-CH" dirty="0"/>
              <a:t>Unterbrechungsfreie Stromversorgung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BAD416-1294-DA48-9277-15EED0A8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A280-4D89-6F41-A668-34541B3B9147}" type="datetime1">
              <a:rPr lang="de-CH" smtClean="0"/>
              <a:pPr/>
              <a:t>19.09.2022</a:t>
            </a:fld>
            <a:endParaRPr lang="en-CH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EDE2F-E534-574B-979B-86759C599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EMSRL Best Practice</a:t>
            </a:r>
            <a:endParaRPr lang="en-CH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8A16A-3CFB-C544-B4D2-FCAA1FAC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4290" y="6546115"/>
            <a:ext cx="1012471" cy="214828"/>
          </a:xfrm>
        </p:spPr>
        <p:txBody>
          <a:bodyPr/>
          <a:lstStyle/>
          <a:p>
            <a:r>
              <a:rPr lang="en-CH"/>
              <a:t>Seite </a:t>
            </a:r>
            <a:fld id="{B9B00C56-5F5C-D643-8445-62DC4CDCFB66}" type="slidenum">
              <a:rPr lang="en-CH" smtClean="0"/>
              <a:pPr/>
              <a:t>3</a:t>
            </a:fld>
            <a:endParaRPr lang="en-CH" dirty="0"/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0B836431-EC06-E034-7524-B584BD72EA3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44613" y="1920240"/>
            <a:ext cx="4727368" cy="3834107"/>
          </a:xfrm>
        </p:spPr>
        <p:txBody>
          <a:bodyPr/>
          <a:lstStyle/>
          <a:p>
            <a:r>
              <a:rPr lang="de-DE" dirty="0"/>
              <a:t>Sie stellt die Versorgung kritischer elektrischer Lasten bei Störungen im Stromnetz sicher</a:t>
            </a:r>
          </a:p>
          <a:p>
            <a:r>
              <a:rPr lang="de-DE" dirty="0"/>
              <a:t>Die USV filtert die Netzspannung und schützt vor Spannungsspitzen und Spannungsunterbrüchen</a:t>
            </a:r>
          </a:p>
          <a:p>
            <a:endParaRPr lang="de-CH" dirty="0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FD93495C-AD4B-B016-B030-EAB727D376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8"/>
          <a:stretch/>
        </p:blipFill>
        <p:spPr>
          <a:xfrm>
            <a:off x="5801359" y="1920240"/>
            <a:ext cx="5835801" cy="306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8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182452B9-FDB2-4202-ABFA-61AC1C110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Funktionen der USV Anlage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BAD416-1294-DA48-9277-15EED0A8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A280-4D89-6F41-A668-34541B3B9147}" type="datetime1">
              <a:rPr lang="de-CH" smtClean="0"/>
              <a:pPr/>
              <a:t>19.09.2022</a:t>
            </a:fld>
            <a:endParaRPr lang="en-CH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EDE2F-E534-574B-979B-86759C599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EMSRL Best Practice</a:t>
            </a:r>
            <a:endParaRPr lang="en-CH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8A16A-3CFB-C544-B4D2-FCAA1FAC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4290" y="6546115"/>
            <a:ext cx="1012471" cy="214828"/>
          </a:xfrm>
        </p:spPr>
        <p:txBody>
          <a:bodyPr/>
          <a:lstStyle/>
          <a:p>
            <a:r>
              <a:rPr lang="en-CH"/>
              <a:t>Seite </a:t>
            </a:r>
            <a:fld id="{B9B00C56-5F5C-D643-8445-62DC4CDCFB66}" type="slidenum">
              <a:rPr lang="en-CH" smtClean="0"/>
              <a:pPr/>
              <a:t>4</a:t>
            </a:fld>
            <a:endParaRPr lang="en-CH" dirty="0"/>
          </a:p>
        </p:txBody>
      </p:sp>
      <p:sp>
        <p:nvSpPr>
          <p:cNvPr id="12" name="Inhaltsplatzhalter 13">
            <a:extLst>
              <a:ext uri="{FF2B5EF4-FFF2-40B4-BE49-F238E27FC236}">
                <a16:creationId xmlns:a16="http://schemas.microsoft.com/office/drawing/2014/main" id="{1510A62F-C161-15CD-6548-D733821B1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4612" y="2368800"/>
            <a:ext cx="10645498" cy="641100"/>
          </a:xfrm>
        </p:spPr>
        <p:txBody>
          <a:bodyPr/>
          <a:lstStyle/>
          <a:p>
            <a:r>
              <a:rPr lang="de-DE" dirty="0"/>
              <a:t>Bei einem Ausfall oder Unterbruch der Netzversorgung schaltet die USV-Anlage automatisch auf den Batteriebetrieb um und stellt dadurch die Stromversorgung sicher</a:t>
            </a:r>
            <a:endParaRPr lang="de-CH" dirty="0"/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AD9055A2-DBC1-872E-24E9-7CF4ECF4844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44612" y="1820640"/>
            <a:ext cx="10645497" cy="476161"/>
          </a:xfrm>
        </p:spPr>
        <p:txBody>
          <a:bodyPr/>
          <a:lstStyle/>
          <a:p>
            <a:r>
              <a:rPr lang="de-CH" dirty="0"/>
              <a:t>Spannungsstabilisierung</a:t>
            </a:r>
          </a:p>
        </p:txBody>
      </p:sp>
      <p:sp>
        <p:nvSpPr>
          <p:cNvPr id="15" name="Inhaltsplatzhalter 13">
            <a:extLst>
              <a:ext uri="{FF2B5EF4-FFF2-40B4-BE49-F238E27FC236}">
                <a16:creationId xmlns:a16="http://schemas.microsoft.com/office/drawing/2014/main" id="{201A4B94-43F2-1BC0-8858-71724AA251FA}"/>
              </a:ext>
            </a:extLst>
          </p:cNvPr>
          <p:cNvSpPr txBox="1">
            <a:spLocks/>
          </p:cNvSpPr>
          <p:nvPr/>
        </p:nvSpPr>
        <p:spPr>
          <a:xfrm>
            <a:off x="744613" y="3574993"/>
            <a:ext cx="10645498" cy="64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79B3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9B3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9B3"/>
              </a:buClr>
              <a:buFont typeface="Arial" panose="020B0604020202020204" pitchFamily="34" charset="0"/>
              <a:buChar char="•"/>
              <a:defRPr sz="15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9B3"/>
              </a:buClr>
              <a:buFont typeface="Arial" panose="020B0604020202020204" pitchFamily="34" charset="0"/>
              <a:buChar char="•"/>
              <a:defRPr sz="13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9B3"/>
              </a:buClr>
              <a:buFont typeface="Arial" panose="020B0604020202020204" pitchFamily="34" charset="0"/>
              <a:buChar char="•"/>
              <a:defRPr sz="13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Abhängig vom Aufbauprinzip der USV-Anlage schirmt sie Netzstörungen ab, so dass die Verbraucher in ausreichender Spannungsqualität versorgt werden.</a:t>
            </a:r>
            <a:endParaRPr lang="de-CH" dirty="0"/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0F594D2E-BD0A-9991-5302-E1D760DC145D}"/>
              </a:ext>
            </a:extLst>
          </p:cNvPr>
          <p:cNvSpPr txBox="1">
            <a:spLocks/>
          </p:cNvSpPr>
          <p:nvPr/>
        </p:nvSpPr>
        <p:spPr>
          <a:xfrm>
            <a:off x="744613" y="3026833"/>
            <a:ext cx="10645497" cy="4761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b="1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Verbraucherschutz</a:t>
            </a:r>
          </a:p>
        </p:txBody>
      </p:sp>
      <p:sp>
        <p:nvSpPr>
          <p:cNvPr id="17" name="Inhaltsplatzhalter 13">
            <a:extLst>
              <a:ext uri="{FF2B5EF4-FFF2-40B4-BE49-F238E27FC236}">
                <a16:creationId xmlns:a16="http://schemas.microsoft.com/office/drawing/2014/main" id="{4802B8CA-C3C3-E713-450D-1D4CD59C7F1C}"/>
              </a:ext>
            </a:extLst>
          </p:cNvPr>
          <p:cNvSpPr txBox="1">
            <a:spLocks/>
          </p:cNvSpPr>
          <p:nvPr/>
        </p:nvSpPr>
        <p:spPr>
          <a:xfrm>
            <a:off x="744610" y="4781186"/>
            <a:ext cx="10645498" cy="912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79B3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9B3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9B3"/>
              </a:buClr>
              <a:buFont typeface="Arial" panose="020B0604020202020204" pitchFamily="34" charset="0"/>
              <a:buChar char="•"/>
              <a:defRPr sz="15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9B3"/>
              </a:buClr>
              <a:buFont typeface="Arial" panose="020B0604020202020204" pitchFamily="34" charset="0"/>
              <a:buChar char="•"/>
              <a:defRPr sz="13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9B3"/>
              </a:buClr>
              <a:buFont typeface="Arial" panose="020B0604020202020204" pitchFamily="34" charset="0"/>
              <a:buChar char="•"/>
              <a:defRPr sz="13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Nichtlineare Lasten erzeugen Netzrückwirkungen wie z.B. durch Oberschwingungsströme verursachte Spannungsverzerrungen. Diese Netzrückwirkungen der Verbraucher können durch USV-Anlagen vom versorgenden Netz entkoppelt werden.</a:t>
            </a:r>
            <a:endParaRPr lang="de-CH" dirty="0"/>
          </a:p>
        </p:txBody>
      </p:sp>
      <p:sp>
        <p:nvSpPr>
          <p:cNvPr id="18" name="Textplatzhalter 14">
            <a:extLst>
              <a:ext uri="{FF2B5EF4-FFF2-40B4-BE49-F238E27FC236}">
                <a16:creationId xmlns:a16="http://schemas.microsoft.com/office/drawing/2014/main" id="{4B1064EA-0B52-6987-AA8C-63A022C0450F}"/>
              </a:ext>
            </a:extLst>
          </p:cNvPr>
          <p:cNvSpPr txBox="1">
            <a:spLocks/>
          </p:cNvSpPr>
          <p:nvPr/>
        </p:nvSpPr>
        <p:spPr>
          <a:xfrm>
            <a:off x="744610" y="4233026"/>
            <a:ext cx="10645497" cy="4761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b="1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Netzrückwirkung</a:t>
            </a:r>
          </a:p>
        </p:txBody>
      </p:sp>
    </p:spTree>
    <p:extLst>
      <p:ext uri="{BB962C8B-B14F-4D97-AF65-F5344CB8AC3E}">
        <p14:creationId xmlns:p14="http://schemas.microsoft.com/office/powerpoint/2010/main" val="194845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BC262D5-7C7A-A45C-68F1-7BD3BCA4F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461" y="1100666"/>
            <a:ext cx="5803414" cy="4108358"/>
          </a:xfrm>
          <a:prstGeom prst="rect">
            <a:avLst/>
          </a:prstGeom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182452B9-FDB2-4202-ABFA-61AC1C110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Genereller Aufbau einer USV Anlage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BAD416-1294-DA48-9277-15EED0A8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A280-4D89-6F41-A668-34541B3B9147}" type="datetime1">
              <a:rPr lang="de-CH" smtClean="0"/>
              <a:pPr/>
              <a:t>19.09.2022</a:t>
            </a:fld>
            <a:endParaRPr lang="en-CH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EDE2F-E534-574B-979B-86759C599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EMSRL Best Practice</a:t>
            </a:r>
            <a:endParaRPr lang="en-CH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8A16A-3CFB-C544-B4D2-FCAA1FAC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4290" y="6546115"/>
            <a:ext cx="1012471" cy="214828"/>
          </a:xfrm>
        </p:spPr>
        <p:txBody>
          <a:bodyPr/>
          <a:lstStyle/>
          <a:p>
            <a:r>
              <a:rPr lang="en-CH"/>
              <a:t>Seite </a:t>
            </a:r>
            <a:fld id="{B9B00C56-5F5C-D643-8445-62DC4CDCFB66}" type="slidenum">
              <a:rPr lang="en-CH" smtClean="0"/>
              <a:pPr/>
              <a:t>5</a:t>
            </a:fld>
            <a:endParaRPr lang="en-CH" dirty="0"/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0B836431-EC06-E034-7524-B584BD72EA3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44612" y="1651000"/>
            <a:ext cx="5160887" cy="4592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Der USV-Pfad enthält:</a:t>
            </a:r>
          </a:p>
          <a:p>
            <a:r>
              <a:rPr lang="de-DE" dirty="0"/>
              <a:t>Gleichrichter</a:t>
            </a:r>
          </a:p>
          <a:p>
            <a:r>
              <a:rPr lang="de-DE" dirty="0"/>
              <a:t>Gleichstrom Zwischenkreis</a:t>
            </a:r>
          </a:p>
          <a:p>
            <a:r>
              <a:rPr lang="de-DE" dirty="0"/>
              <a:t>Wechselrichter</a:t>
            </a:r>
          </a:p>
          <a:p>
            <a:pPr marL="0" indent="0">
              <a:buNone/>
            </a:pPr>
            <a:r>
              <a:rPr lang="de-DE" dirty="0"/>
              <a:t>Der Bypass enthält: Elektronischer Schalter für die Umgehung des USV-Pfades</a:t>
            </a:r>
          </a:p>
          <a:p>
            <a:pPr marL="0" indent="0">
              <a:buNone/>
            </a:pPr>
            <a:r>
              <a:rPr lang="de-DE" dirty="0"/>
              <a:t>Der Wartungs-Bypass: Dient zur Umgehung der USV-Anlage bei Wartungen.</a:t>
            </a:r>
          </a:p>
          <a:p>
            <a:pPr marL="0" indent="0">
              <a:buNone/>
            </a:pPr>
            <a:r>
              <a:rPr lang="de-DE" dirty="0"/>
              <a:t>Die Batterien: Dienen als Energiespeicher</a:t>
            </a:r>
          </a:p>
          <a:p>
            <a:pPr marL="0" indent="0">
              <a:buNone/>
            </a:pPr>
            <a:r>
              <a:rPr lang="de-DE" dirty="0"/>
              <a:t>Vor-resp. nachgeschaltete Elemente werden abhängig von der jeweiligen Anwendung eingesetzt:</a:t>
            </a:r>
          </a:p>
          <a:p>
            <a:r>
              <a:rPr lang="de-DE" dirty="0"/>
              <a:t>z.B. Passivfilter zur Reduktion von einzelnen Oberschwingungen oder Aktivfilter zur Reduktion der Oberschwingungen und zur Korrektur des LF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725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9AC954EF-68A0-4558-B72B-D8CF97A8A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4612" y="1820639"/>
            <a:ext cx="4727368" cy="3987977"/>
          </a:xfrm>
        </p:spPr>
        <p:txBody>
          <a:bodyPr/>
          <a:lstStyle/>
          <a:p>
            <a:r>
              <a:rPr lang="de-DE" dirty="0"/>
              <a:t>Welche USV ist für was (Was kann damit Betrieben werden) </a:t>
            </a:r>
          </a:p>
          <a:p>
            <a:pPr lvl="1"/>
            <a:r>
              <a:rPr lang="de-DE" dirty="0"/>
              <a:t>Messungen (24VDC/230VAC)</a:t>
            </a:r>
          </a:p>
          <a:p>
            <a:pPr lvl="1"/>
            <a:r>
              <a:rPr lang="de-DE" dirty="0"/>
              <a:t>Antriebe (Leistung 3x400VAC)</a:t>
            </a:r>
          </a:p>
          <a:p>
            <a:pPr lvl="1"/>
            <a:r>
              <a:rPr lang="de-DE" dirty="0"/>
              <a:t>SPS (24VDC/230VAC)</a:t>
            </a:r>
          </a:p>
          <a:p>
            <a:pPr lvl="1"/>
            <a:r>
              <a:rPr lang="de-DE" dirty="0"/>
              <a:t>Leitsystem (230VAC)</a:t>
            </a:r>
          </a:p>
          <a:p>
            <a:pPr lvl="1"/>
            <a:r>
              <a:rPr lang="de-DE" dirty="0"/>
              <a:t>Kommunikation (24VDC/230VAC)</a:t>
            </a:r>
          </a:p>
          <a:p>
            <a:pPr lvl="1"/>
            <a:r>
              <a:rPr lang="de-DE" dirty="0"/>
              <a:t>Notstrom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182452B9-FDB2-4202-ABFA-61AC1C110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USV Auswahl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BAD416-1294-DA48-9277-15EED0A8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A280-4D89-6F41-A668-34541B3B9147}" type="datetime1">
              <a:rPr lang="de-CH" smtClean="0"/>
              <a:pPr/>
              <a:t>19.09.2022</a:t>
            </a:fld>
            <a:endParaRPr lang="en-CH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EDE2F-E534-574B-979B-86759C599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EMSRL Best Practice</a:t>
            </a:r>
            <a:endParaRPr lang="en-CH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8A16A-3CFB-C544-B4D2-FCAA1FAC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4290" y="6546115"/>
            <a:ext cx="1012471" cy="214828"/>
          </a:xfrm>
        </p:spPr>
        <p:txBody>
          <a:bodyPr/>
          <a:lstStyle/>
          <a:p>
            <a:r>
              <a:rPr lang="en-CH"/>
              <a:t>Seite </a:t>
            </a:r>
            <a:fld id="{B9B00C56-5F5C-D643-8445-62DC4CDCFB66}" type="slidenum">
              <a:rPr lang="en-CH" smtClean="0"/>
              <a:pPr/>
              <a:t>6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489900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182452B9-FDB2-4202-ABFA-61AC1C110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USV Typen</a:t>
            </a:r>
            <a:br>
              <a:rPr lang="de-CH" dirty="0"/>
            </a:br>
            <a:r>
              <a:rPr lang="de-CH" dirty="0"/>
              <a:t>1-phasige Anlage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BAD416-1294-DA48-9277-15EED0A8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A280-4D89-6F41-A668-34541B3B9147}" type="datetime1">
              <a:rPr lang="de-CH" smtClean="0"/>
              <a:pPr/>
              <a:t>19.09.2022</a:t>
            </a:fld>
            <a:endParaRPr lang="en-CH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EDE2F-E534-574B-979B-86759C599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EMSRL Best Practice</a:t>
            </a:r>
            <a:endParaRPr lang="en-CH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8A16A-3CFB-C544-B4D2-FCAA1FAC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4290" y="6546115"/>
            <a:ext cx="1012471" cy="214828"/>
          </a:xfrm>
        </p:spPr>
        <p:txBody>
          <a:bodyPr/>
          <a:lstStyle/>
          <a:p>
            <a:r>
              <a:rPr lang="en-CH"/>
              <a:t>Seite </a:t>
            </a:r>
            <a:fld id="{B9B00C56-5F5C-D643-8445-62DC4CDCFB66}" type="slidenum">
              <a:rPr lang="en-CH" smtClean="0"/>
              <a:pPr/>
              <a:t>7</a:t>
            </a:fld>
            <a:endParaRPr lang="en-CH" dirty="0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EE4CEE15-7305-58DD-BBDB-E21C8DED12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6994" t="45910" r="30789" b="1443"/>
          <a:stretch/>
        </p:blipFill>
        <p:spPr>
          <a:xfrm>
            <a:off x="6046283" y="1442720"/>
            <a:ext cx="5401104" cy="3408680"/>
          </a:xfr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FBDE4D-070F-42B1-889E-8B22FB5EE49E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56518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BAD416-1294-DA48-9277-15EED0A8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A280-4D89-6F41-A668-34541B3B9147}" type="datetime1">
              <a:rPr lang="de-CH" smtClean="0"/>
              <a:pPr/>
              <a:t>19.09.2022</a:t>
            </a:fld>
            <a:endParaRPr lang="en-CH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EDE2F-E534-574B-979B-86759C599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EMSRL Best Practice</a:t>
            </a:r>
            <a:endParaRPr lang="en-CH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8A16A-3CFB-C544-B4D2-FCAA1FAC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4290" y="6546115"/>
            <a:ext cx="1012471" cy="214828"/>
          </a:xfrm>
        </p:spPr>
        <p:txBody>
          <a:bodyPr/>
          <a:lstStyle/>
          <a:p>
            <a:r>
              <a:rPr lang="en-CH"/>
              <a:t>Seite </a:t>
            </a:r>
            <a:fld id="{B9B00C56-5F5C-D643-8445-62DC4CDCFB66}" type="slidenum">
              <a:rPr lang="en-CH" smtClean="0"/>
              <a:pPr/>
              <a:t>8</a:t>
            </a:fld>
            <a:endParaRPr lang="en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9075ACC-F936-8191-EC84-289B56749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900" y="1036321"/>
            <a:ext cx="4621620" cy="2898370"/>
          </a:xfrm>
          <a:prstGeom prst="rect">
            <a:avLst/>
          </a:prstGeom>
        </p:spPr>
      </p:pic>
      <p:sp>
        <p:nvSpPr>
          <p:cNvPr id="6" name="Titel 12">
            <a:extLst>
              <a:ext uri="{FF2B5EF4-FFF2-40B4-BE49-F238E27FC236}">
                <a16:creationId xmlns:a16="http://schemas.microsoft.com/office/drawing/2014/main" id="{FE4CCA45-3E85-789D-5B07-63AD47A8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053" y="165257"/>
            <a:ext cx="10645497" cy="921864"/>
          </a:xfrm>
        </p:spPr>
        <p:txBody>
          <a:bodyPr/>
          <a:lstStyle/>
          <a:p>
            <a:r>
              <a:rPr lang="de-CH" dirty="0"/>
              <a:t>USV Typen</a:t>
            </a:r>
            <a:br>
              <a:rPr lang="de-CH" dirty="0"/>
            </a:br>
            <a:r>
              <a:rPr lang="de-CH" dirty="0"/>
              <a:t>3-phasige Anlage</a:t>
            </a:r>
          </a:p>
        </p:txBody>
      </p:sp>
      <p:sp>
        <p:nvSpPr>
          <p:cNvPr id="4" name="Inhaltsplatzhalter 18">
            <a:extLst>
              <a:ext uri="{FF2B5EF4-FFF2-40B4-BE49-F238E27FC236}">
                <a16:creationId xmlns:a16="http://schemas.microsoft.com/office/drawing/2014/main" id="{E6DC8A5F-1292-E57D-7307-B3B69D8FF691}"/>
              </a:ext>
            </a:extLst>
          </p:cNvPr>
          <p:cNvSpPr txBox="1">
            <a:spLocks/>
          </p:cNvSpPr>
          <p:nvPr/>
        </p:nvSpPr>
        <p:spPr>
          <a:xfrm>
            <a:off x="427567" y="1511946"/>
            <a:ext cx="4727368" cy="383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79B3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9B3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9B3"/>
              </a:buClr>
              <a:buFont typeface="Arial" panose="020B0604020202020204" pitchFamily="34" charset="0"/>
              <a:buChar char="•"/>
              <a:defRPr sz="15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9B3"/>
              </a:buClr>
              <a:buFont typeface="Arial" panose="020B0604020202020204" pitchFamily="34" charset="0"/>
              <a:buChar char="•"/>
              <a:defRPr sz="13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9B3"/>
              </a:buClr>
              <a:buFont typeface="Arial" panose="020B0604020202020204" pitchFamily="34" charset="0"/>
              <a:buChar char="•"/>
              <a:defRPr sz="13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Vorteile</a:t>
            </a:r>
          </a:p>
          <a:p>
            <a:pPr lvl="1"/>
            <a:r>
              <a:rPr lang="de-CH" dirty="0"/>
              <a:t>man muss nicht auf eine gleiche Phasenbelastung am Ausgang achten</a:t>
            </a:r>
          </a:p>
          <a:p>
            <a:pPr lvl="1"/>
            <a:r>
              <a:rPr lang="de-CH" dirty="0"/>
              <a:t>ist sinnvoll, wenn ein grosser Verbraucher zu speisen ist</a:t>
            </a:r>
          </a:p>
          <a:p>
            <a:pPr lvl="1"/>
            <a:r>
              <a:rPr lang="de-CH" dirty="0"/>
              <a:t>hat einen wesentlich grösseren Kurzschlussstrom</a:t>
            </a:r>
          </a:p>
          <a:p>
            <a:pPr marL="0" indent="0">
              <a:buNone/>
            </a:pPr>
            <a:endParaRPr lang="de-CH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58509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BAD416-1294-DA48-9277-15EED0A8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A280-4D89-6F41-A668-34541B3B9147}" type="datetime1">
              <a:rPr lang="de-CH" smtClean="0"/>
              <a:pPr/>
              <a:t>19.09.2022</a:t>
            </a:fld>
            <a:endParaRPr lang="en-CH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EDE2F-E534-574B-979B-86759C599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EMSRL Best Practice</a:t>
            </a:r>
            <a:endParaRPr lang="en-CH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8A16A-3CFB-C544-B4D2-FCAA1FAC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4290" y="6546115"/>
            <a:ext cx="1012471" cy="214828"/>
          </a:xfrm>
        </p:spPr>
        <p:txBody>
          <a:bodyPr/>
          <a:lstStyle/>
          <a:p>
            <a:r>
              <a:rPr lang="en-CH"/>
              <a:t>Seite </a:t>
            </a:r>
            <a:fld id="{B9B00C56-5F5C-D643-8445-62DC4CDCFB66}" type="slidenum">
              <a:rPr lang="en-CH" smtClean="0"/>
              <a:pPr/>
              <a:t>9</a:t>
            </a:fld>
            <a:endParaRPr lang="en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F4E7F2D-DFD6-C404-2308-D3DAFC6105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036"/>
          <a:stretch/>
        </p:blipFill>
        <p:spPr>
          <a:xfrm>
            <a:off x="1939636" y="1085887"/>
            <a:ext cx="9155083" cy="4099517"/>
          </a:xfrm>
          <a:prstGeom prst="rect">
            <a:avLst/>
          </a:prstGeom>
        </p:spPr>
      </p:pic>
      <p:sp>
        <p:nvSpPr>
          <p:cNvPr id="10" name="Titel 12">
            <a:extLst>
              <a:ext uri="{FF2B5EF4-FFF2-40B4-BE49-F238E27FC236}">
                <a16:creationId xmlns:a16="http://schemas.microsoft.com/office/drawing/2014/main" id="{B17712CB-92EC-C3FD-5766-4BC71654F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053" y="145453"/>
            <a:ext cx="10645497" cy="957424"/>
          </a:xfrm>
        </p:spPr>
        <p:txBody>
          <a:bodyPr/>
          <a:lstStyle/>
          <a:p>
            <a:r>
              <a:rPr lang="de-CH" dirty="0"/>
              <a:t>USV Typen</a:t>
            </a:r>
            <a:br>
              <a:rPr lang="de-CH" dirty="0"/>
            </a:br>
            <a:r>
              <a:rPr lang="de-CH" dirty="0"/>
              <a:t>24 VDC</a:t>
            </a:r>
          </a:p>
        </p:txBody>
      </p:sp>
    </p:spTree>
    <p:extLst>
      <p:ext uri="{BB962C8B-B14F-4D97-AF65-F5344CB8AC3E}">
        <p14:creationId xmlns:p14="http://schemas.microsoft.com/office/powerpoint/2010/main" val="1261098769"/>
      </p:ext>
    </p:extLst>
  </p:cSld>
  <p:clrMapOvr>
    <a:masterClrMapping/>
  </p:clrMapOvr>
</p:sld>
</file>

<file path=ppt/theme/theme1.xml><?xml version="1.0" encoding="utf-8"?>
<a:theme xmlns:a="http://schemas.openxmlformats.org/drawingml/2006/main" name="Berglodge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425-reatech_praesentation_V2_16-9.potx" id="{C37A6985-821E-4672-858E-2AFA0D295E3A}" vid="{7B8CCDD2-62D7-4D85-B9E4-E35114CF68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726F4A8241EBF49BBE483A490D83669" ma:contentTypeVersion="4" ma:contentTypeDescription="Ein neues Dokument erstellen." ma:contentTypeScope="" ma:versionID="9b4a8c80bdd4a9f45b7d48d6d8ae1303">
  <xsd:schema xmlns:xsd="http://www.w3.org/2001/XMLSchema" xmlns:xs="http://www.w3.org/2001/XMLSchema" xmlns:p="http://schemas.microsoft.com/office/2006/metadata/properties" xmlns:ns2="ef9c77f1-577a-4f35-a363-43eb738d774f" xmlns:ns3="134fe47d-df2c-4911-b706-5e54e5309a21" targetNamespace="http://schemas.microsoft.com/office/2006/metadata/properties" ma:root="true" ma:fieldsID="253b99ec415c3b8ca4b3dc55d2f08422" ns2:_="" ns3:_="">
    <xsd:import namespace="ef9c77f1-577a-4f35-a363-43eb738d774f"/>
    <xsd:import namespace="134fe47d-df2c-4911-b706-5e54e5309a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c77f1-577a-4f35-a363-43eb738d77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fe47d-df2c-4911-b706-5e54e5309a2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EB9A8F-D469-48A3-9102-8B06DEBA9C4B}"/>
</file>

<file path=customXml/itemProps2.xml><?xml version="1.0" encoding="utf-8"?>
<ds:datastoreItem xmlns:ds="http://schemas.openxmlformats.org/officeDocument/2006/customXml" ds:itemID="{B8063E22-D0D2-4C93-9A0B-D9B1A8616361}"/>
</file>

<file path=customXml/itemProps3.xml><?xml version="1.0" encoding="utf-8"?>
<ds:datastoreItem xmlns:ds="http://schemas.openxmlformats.org/officeDocument/2006/customXml" ds:itemID="{8CF28620-D59E-4373-AEEC-07A6329E779F}"/>
</file>

<file path=docProps/app.xml><?xml version="1.0" encoding="utf-8"?>
<Properties xmlns="http://schemas.openxmlformats.org/officeDocument/2006/extended-properties" xmlns:vt="http://schemas.openxmlformats.org/officeDocument/2006/docPropsVTypes">
  <Template>220425-reatech_praesentation_V2_16-9</Template>
  <TotalTime>0</TotalTime>
  <Words>988</Words>
  <Application>Microsoft Office PowerPoint</Application>
  <PresentationFormat>Breitbild</PresentationFormat>
  <Paragraphs>229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Arial</vt:lpstr>
      <vt:lpstr>Avenir Next LT Pro</vt:lpstr>
      <vt:lpstr>Calibri</vt:lpstr>
      <vt:lpstr>Calibri Light</vt:lpstr>
      <vt:lpstr>Segoe UI</vt:lpstr>
      <vt:lpstr>Berglodge_Template</vt:lpstr>
      <vt:lpstr>FÜR SAUBERES WASSER   UND DIE  ANLAGEN DAZU</vt:lpstr>
      <vt:lpstr>EMSRL Best Practice</vt:lpstr>
      <vt:lpstr>USV Unterbrechungsfreie Stromversorgung</vt:lpstr>
      <vt:lpstr>Funktionen der USV Anlage</vt:lpstr>
      <vt:lpstr>Genereller Aufbau einer USV Anlage</vt:lpstr>
      <vt:lpstr>USV Auswahl</vt:lpstr>
      <vt:lpstr>USV Typen 1-phasige Anlage</vt:lpstr>
      <vt:lpstr>USV Typen 3-phasige Anlage</vt:lpstr>
      <vt:lpstr>USV Typen 24 VDC</vt:lpstr>
      <vt:lpstr>PowerPoint-Präsentation</vt:lpstr>
      <vt:lpstr>PowerPoint-Präsentation</vt:lpstr>
      <vt:lpstr>PowerPoint-Präsentation</vt:lpstr>
      <vt:lpstr>Typen der USV Anlagen</vt:lpstr>
      <vt:lpstr>Typen der USV Anlagen</vt:lpstr>
      <vt:lpstr>Dimensionierung</vt:lpstr>
      <vt:lpstr>USV Systemaufbau - Abbildung</vt:lpstr>
      <vt:lpstr>USV Systemaufbau</vt:lpstr>
      <vt:lpstr>USV Stützzeit</vt:lpstr>
      <vt:lpstr>USV Unterhalt</vt:lpstr>
      <vt:lpstr>USV Massnahmen</vt:lpstr>
      <vt:lpstr>USV Konzepte</vt:lpstr>
      <vt:lpstr>Szenario: 4-stündige Stromausfall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FÜR SAUBERES WASSER   UND DIE  ANLAGEN DAZU</dc:title>
  <dc:creator>Íñigo Cuevas</dc:creator>
  <cp:lastModifiedBy>Íñigo Cuevas</cp:lastModifiedBy>
  <cp:revision>41</cp:revision>
  <dcterms:created xsi:type="dcterms:W3CDTF">2022-09-08T09:21:34Z</dcterms:created>
  <dcterms:modified xsi:type="dcterms:W3CDTF">2022-09-19T12:20:41Z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0x010100B726F4A8241EBF49BBE483A490D83669</vt:lpwstr>
  </property>
</Properties>
</file>